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337" r:id="rId2"/>
    <p:sldId id="256" r:id="rId3"/>
    <p:sldId id="476" r:id="rId4"/>
    <p:sldId id="477" r:id="rId5"/>
    <p:sldId id="483" r:id="rId6"/>
    <p:sldId id="481" r:id="rId7"/>
    <p:sldId id="482" r:id="rId8"/>
    <p:sldId id="366" r:id="rId9"/>
    <p:sldId id="324" r:id="rId10"/>
    <p:sldId id="367" r:id="rId11"/>
    <p:sldId id="368" r:id="rId12"/>
    <p:sldId id="427" r:id="rId13"/>
    <p:sldId id="369" r:id="rId14"/>
    <p:sldId id="428" r:id="rId15"/>
    <p:sldId id="370" r:id="rId16"/>
    <p:sldId id="429" r:id="rId17"/>
    <p:sldId id="371" r:id="rId18"/>
    <p:sldId id="430" r:id="rId19"/>
    <p:sldId id="372" r:id="rId20"/>
    <p:sldId id="431" r:id="rId21"/>
    <p:sldId id="373" r:id="rId22"/>
    <p:sldId id="379" r:id="rId23"/>
    <p:sldId id="418" r:id="rId24"/>
    <p:sldId id="375" r:id="rId25"/>
    <p:sldId id="381" r:id="rId26"/>
    <p:sldId id="382" r:id="rId27"/>
    <p:sldId id="436" r:id="rId28"/>
    <p:sldId id="376" r:id="rId29"/>
    <p:sldId id="383" r:id="rId30"/>
    <p:sldId id="434" r:id="rId31"/>
    <p:sldId id="432" r:id="rId32"/>
    <p:sldId id="433" r:id="rId33"/>
    <p:sldId id="437" r:id="rId34"/>
    <p:sldId id="438" r:id="rId35"/>
    <p:sldId id="441" r:id="rId36"/>
    <p:sldId id="439" r:id="rId37"/>
    <p:sldId id="377" r:id="rId38"/>
    <p:sldId id="384" r:id="rId39"/>
    <p:sldId id="385" r:id="rId40"/>
    <p:sldId id="440" r:id="rId41"/>
    <p:sldId id="448" r:id="rId42"/>
    <p:sldId id="388" r:id="rId43"/>
    <p:sldId id="389" r:id="rId44"/>
    <p:sldId id="390" r:id="rId45"/>
    <p:sldId id="391" r:id="rId46"/>
    <p:sldId id="392" r:id="rId47"/>
    <p:sldId id="445" r:id="rId48"/>
    <p:sldId id="444" r:id="rId49"/>
    <p:sldId id="399" r:id="rId50"/>
    <p:sldId id="400" r:id="rId51"/>
    <p:sldId id="407" r:id="rId52"/>
    <p:sldId id="465" r:id="rId53"/>
    <p:sldId id="446" r:id="rId54"/>
    <p:sldId id="447" r:id="rId55"/>
    <p:sldId id="464" r:id="rId56"/>
    <p:sldId id="466" r:id="rId57"/>
    <p:sldId id="411" r:id="rId58"/>
    <p:sldId id="471" r:id="rId59"/>
    <p:sldId id="473" r:id="rId60"/>
    <p:sldId id="472" r:id="rId61"/>
    <p:sldId id="474" r:id="rId62"/>
    <p:sldId id="470" r:id="rId63"/>
    <p:sldId id="469" r:id="rId64"/>
    <p:sldId id="468" r:id="rId65"/>
    <p:sldId id="475" r:id="rId66"/>
    <p:sldId id="406" r:id="rId67"/>
    <p:sldId id="405" r:id="rId68"/>
    <p:sldId id="408" r:id="rId69"/>
    <p:sldId id="480" r:id="rId70"/>
    <p:sldId id="409" r:id="rId71"/>
    <p:sldId id="410" r:id="rId72"/>
    <p:sldId id="277" r:id="rId73"/>
    <p:sldId id="449" r:id="rId74"/>
    <p:sldId id="462" r:id="rId75"/>
    <p:sldId id="456" r:id="rId76"/>
    <p:sldId id="454" r:id="rId77"/>
    <p:sldId id="457" r:id="rId78"/>
    <p:sldId id="458" r:id="rId79"/>
    <p:sldId id="459" r:id="rId80"/>
    <p:sldId id="460" r:id="rId81"/>
    <p:sldId id="479" r:id="rId82"/>
    <p:sldId id="461" r:id="rId83"/>
    <p:sldId id="463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510" autoAdjust="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4690F-B0D0-4BE3-9E7C-742A52559535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7ACCD-575C-42B1-A86D-D8E7F7D80822}">
      <dgm:prSet phldrT="[Text]"/>
      <dgm:spPr/>
      <dgm:t>
        <a:bodyPr/>
        <a:lstStyle/>
        <a:p>
          <a:r>
            <a:rPr lang="fa-IR" dirty="0" smtClean="0">
              <a:latin typeface="Arial" pitchFamily="34" charset="0"/>
              <a:cs typeface="Arial" pitchFamily="34" charset="0"/>
            </a:rPr>
            <a:t>بدون جبران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7491704-9D0E-4AFE-A569-BB4F0F824763}" type="parTrans" cxnId="{452702AA-FF75-48A7-9B7D-6D0ACFE001B6}">
      <dgm:prSet/>
      <dgm:spPr/>
      <dgm:t>
        <a:bodyPr/>
        <a:lstStyle/>
        <a:p>
          <a:endParaRPr lang="en-US"/>
        </a:p>
      </dgm:t>
    </dgm:pt>
    <dgm:pt modelId="{35E4C081-DEF0-4A3E-AEA8-C1719E013143}" type="sibTrans" cxnId="{452702AA-FF75-48A7-9B7D-6D0ACFE001B6}">
      <dgm:prSet/>
      <dgm:spPr/>
      <dgm:t>
        <a:bodyPr/>
        <a:lstStyle/>
        <a:p>
          <a:endParaRPr lang="en-US"/>
        </a:p>
      </dgm:t>
    </dgm:pt>
    <dgm:pt modelId="{23B8F0A0-7F46-47B0-986E-5BAD3D3871FD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fa-IR" dirty="0" smtClean="0">
              <a:latin typeface="Arial" pitchFamily="34" charset="0"/>
              <a:cs typeface="Arial" pitchFamily="34" charset="0"/>
            </a:rPr>
            <a:t> با تغییرات </a:t>
          </a:r>
          <a:r>
            <a:rPr lang="en-US" dirty="0" smtClean="0">
              <a:latin typeface="Arial" pitchFamily="34" charset="0"/>
              <a:cs typeface="Arial" pitchFamily="34" charset="0"/>
            </a:rPr>
            <a:t>Hco⁻3</a:t>
          </a:r>
          <a:r>
            <a:rPr lang="fa-IR" dirty="0" smtClean="0">
              <a:latin typeface="Arial" pitchFamily="34" charset="0"/>
              <a:cs typeface="Arial" pitchFamily="34" charset="0"/>
            </a:rPr>
            <a:t>  هم جهت باشند </a:t>
          </a:r>
          <a:r>
            <a:rPr lang="en-US" dirty="0" smtClean="0">
              <a:latin typeface="Arial" pitchFamily="34" charset="0"/>
              <a:cs typeface="Arial" pitchFamily="34" charset="0"/>
            </a:rPr>
            <a:t>pH</a:t>
          </a:r>
          <a:r>
            <a:rPr lang="fa-IR" dirty="0" smtClean="0">
              <a:latin typeface="Arial" pitchFamily="34" charset="0"/>
              <a:cs typeface="Arial" pitchFamily="34" charset="0"/>
            </a:rPr>
            <a:t>  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344CDF2-E04C-4EA2-8D64-61031B249A59}" type="parTrans" cxnId="{A4C8570E-EA0C-4108-92E6-4A5967399A01}">
      <dgm:prSet/>
      <dgm:spPr/>
      <dgm:t>
        <a:bodyPr/>
        <a:lstStyle/>
        <a:p>
          <a:r>
            <a:rPr lang="fa-IR" dirty="0" smtClean="0">
              <a:latin typeface="Arial" pitchFamily="34" charset="0"/>
              <a:cs typeface="Arial" pitchFamily="34" charset="0"/>
            </a:rPr>
            <a:t>2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1F58DC3-126A-438D-8AE2-901391FE0654}" type="sibTrans" cxnId="{A4C8570E-EA0C-4108-92E6-4A5967399A01}">
      <dgm:prSet/>
      <dgm:spPr/>
      <dgm:t>
        <a:bodyPr/>
        <a:lstStyle/>
        <a:p>
          <a:endParaRPr lang="en-US"/>
        </a:p>
      </dgm:t>
    </dgm:pt>
    <dgm:pt modelId="{0B272EDB-F0D6-4DF1-B01C-C2BE46F6802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Pa CO2</a:t>
          </a:r>
          <a:r>
            <a:rPr lang="fa-IR" dirty="0" smtClean="0">
              <a:latin typeface="Arial" pitchFamily="34" charset="0"/>
              <a:cs typeface="Arial" pitchFamily="34" charset="0"/>
            </a:rPr>
            <a:t> با </a:t>
          </a:r>
          <a:r>
            <a:rPr lang="en-US" dirty="0" smtClean="0">
              <a:latin typeface="Arial" pitchFamily="34" charset="0"/>
              <a:cs typeface="Arial" pitchFamily="34" charset="0"/>
            </a:rPr>
            <a:t>pH</a:t>
          </a:r>
          <a:r>
            <a:rPr lang="fa-IR" dirty="0" smtClean="0">
              <a:latin typeface="Arial" pitchFamily="34" charset="0"/>
              <a:cs typeface="Arial" pitchFamily="34" charset="0"/>
            </a:rPr>
            <a:t> جهت مخالف باشند</a:t>
          </a:r>
          <a:r>
            <a:rPr lang="en-US" dirty="0" smtClean="0">
              <a:latin typeface="Arial" pitchFamily="34" charset="0"/>
              <a:cs typeface="Arial" pitchFamily="34" charset="0"/>
            </a:rPr>
            <a:t> </a:t>
          </a:r>
          <a:r>
            <a:rPr lang="fa-IR" dirty="0" smtClean="0">
              <a:latin typeface="Arial" pitchFamily="34" charset="0"/>
              <a:cs typeface="Arial" pitchFamily="34" charset="0"/>
            </a:rPr>
            <a:t>در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199D0A2-3486-4F84-83B3-EBEE21ED3071}" type="sibTrans" cxnId="{F5E5A49E-3185-4D4B-93AC-2829BFD673BE}">
      <dgm:prSet/>
      <dgm:spPr/>
      <dgm:t>
        <a:bodyPr/>
        <a:lstStyle/>
        <a:p>
          <a:endParaRPr lang="en-US"/>
        </a:p>
      </dgm:t>
    </dgm:pt>
    <dgm:pt modelId="{6557890F-E0AD-4877-8F1F-D0D9EFC122F6}" type="parTrans" cxnId="{F5E5A49E-3185-4D4B-93AC-2829BFD673BE}">
      <dgm:prSet/>
      <dgm:spPr/>
      <dgm:t>
        <a:bodyPr/>
        <a:lstStyle/>
        <a:p>
          <a:r>
            <a:rPr lang="fa-IR" dirty="0" smtClean="0">
              <a:latin typeface="Arial" pitchFamily="34" charset="0"/>
              <a:cs typeface="Arial" pitchFamily="34" charset="0"/>
            </a:rPr>
            <a:t>1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F96EB9A-CEA6-44AB-82EB-9B76507A1CB0}">
      <dgm:prSet phldrT="[Text]"/>
      <dgm:spPr/>
      <dgm:t>
        <a:bodyPr/>
        <a:lstStyle/>
        <a:p>
          <a:r>
            <a:rPr lang="fa-IR" dirty="0" smtClean="0">
              <a:latin typeface="Arial" pitchFamily="34" charset="0"/>
              <a:cs typeface="Arial" pitchFamily="34" charset="0"/>
            </a:rPr>
            <a:t>اختلال متابولیک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C1508AB-8057-476D-AF49-D78BBCEBAEB3}" type="sibTrans" cxnId="{C25EFAD1-FFCC-4F0B-8341-F898A837E7B5}">
      <dgm:prSet/>
      <dgm:spPr/>
      <dgm:t>
        <a:bodyPr/>
        <a:lstStyle/>
        <a:p>
          <a:endParaRPr lang="en-US"/>
        </a:p>
      </dgm:t>
    </dgm:pt>
    <dgm:pt modelId="{F8D2FF4C-D83D-4D29-905E-0F85390DDDAA}" type="parTrans" cxnId="{C25EFAD1-FFCC-4F0B-8341-F898A837E7B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87B9CBD-CCBD-4152-9497-9CD6A063D1D9}">
      <dgm:prSet phldrT="[Text]"/>
      <dgm:spPr/>
      <dgm:t>
        <a:bodyPr/>
        <a:lstStyle/>
        <a:p>
          <a:r>
            <a:rPr lang="fa-IR" dirty="0" smtClean="0">
              <a:latin typeface="Arial" pitchFamily="34" charset="0"/>
              <a:cs typeface="Arial" pitchFamily="34" charset="0"/>
            </a:rPr>
            <a:t>اختلال تنفسی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8B0E0F2-124D-47D2-93ED-31DB229119FE}" type="sibTrans" cxnId="{6267E25D-4A74-4DF1-B1AE-1C81656658CD}">
      <dgm:prSet/>
      <dgm:spPr/>
      <dgm:t>
        <a:bodyPr/>
        <a:lstStyle/>
        <a:p>
          <a:endParaRPr lang="en-US"/>
        </a:p>
      </dgm:t>
    </dgm:pt>
    <dgm:pt modelId="{4023BE9E-3086-4DD2-9681-2C456157357B}" type="parTrans" cxnId="{6267E25D-4A74-4DF1-B1AE-1C81656658C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E79D2F9-DC0C-48B0-94B3-25B41A03EC06}" type="pres">
      <dgm:prSet presAssocID="{D2A4690F-B0D0-4BE3-9E7C-742A525595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75FAE-D78E-4AC0-BFAA-D00EB66065BE}" type="pres">
      <dgm:prSet presAssocID="{1BE7ACCD-575C-42B1-A86D-D8E7F7D80822}" presName="root1" presStyleCnt="0"/>
      <dgm:spPr/>
    </dgm:pt>
    <dgm:pt modelId="{E63F7AFB-DF5D-4F67-A23C-342849D9C339}" type="pres">
      <dgm:prSet presAssocID="{1BE7ACCD-575C-42B1-A86D-D8E7F7D808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AA2AE2-F0EC-4C10-961D-3335200B911A}" type="pres">
      <dgm:prSet presAssocID="{1BE7ACCD-575C-42B1-A86D-D8E7F7D80822}" presName="level2hierChild" presStyleCnt="0"/>
      <dgm:spPr/>
    </dgm:pt>
    <dgm:pt modelId="{2457AB72-49F1-48CC-A059-E6922C858B07}" type="pres">
      <dgm:prSet presAssocID="{6557890F-E0AD-4877-8F1F-D0D9EFC122F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111DA1A-7716-461A-9B23-78F57057831D}" type="pres">
      <dgm:prSet presAssocID="{6557890F-E0AD-4877-8F1F-D0D9EFC122F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A45384D-09A7-4C25-A711-41A41006A799}" type="pres">
      <dgm:prSet presAssocID="{0B272EDB-F0D6-4DF1-B01C-C2BE46F68023}" presName="root2" presStyleCnt="0"/>
      <dgm:spPr/>
    </dgm:pt>
    <dgm:pt modelId="{B816CFF6-8DC3-4A3C-B26B-4C82946B1BD5}" type="pres">
      <dgm:prSet presAssocID="{0B272EDB-F0D6-4DF1-B01C-C2BE46F68023}" presName="LevelTwoTextNode" presStyleLbl="node2" presStyleIdx="0" presStyleCnt="2" custLinFactNeighborX="4239" custLinFactNeighborY="-6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8E5F48-94F3-4506-AC50-996C7BF84164}" type="pres">
      <dgm:prSet presAssocID="{0B272EDB-F0D6-4DF1-B01C-C2BE46F68023}" presName="level3hierChild" presStyleCnt="0"/>
      <dgm:spPr/>
    </dgm:pt>
    <dgm:pt modelId="{516EEDB7-5BDD-4764-8B98-D94514B90E3C}" type="pres">
      <dgm:prSet presAssocID="{4023BE9E-3086-4DD2-9681-2C456157357B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CE335234-5683-4A05-96DC-5CCB9AD73BA7}" type="pres">
      <dgm:prSet presAssocID="{4023BE9E-3086-4DD2-9681-2C456157357B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468030A-A96E-4F2B-9F62-FC991BB999D6}" type="pres">
      <dgm:prSet presAssocID="{387B9CBD-CCBD-4152-9497-9CD6A063D1D9}" presName="root2" presStyleCnt="0"/>
      <dgm:spPr/>
    </dgm:pt>
    <dgm:pt modelId="{77448B4F-09CD-4B5C-896E-9C03DC0378F5}" type="pres">
      <dgm:prSet presAssocID="{387B9CBD-CCBD-4152-9497-9CD6A063D1D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47239E-9B31-4DEC-9873-ED65EDC8111D}" type="pres">
      <dgm:prSet presAssocID="{387B9CBD-CCBD-4152-9497-9CD6A063D1D9}" presName="level3hierChild" presStyleCnt="0"/>
      <dgm:spPr/>
    </dgm:pt>
    <dgm:pt modelId="{2EE584C7-0C31-4183-B774-C7F13A8F2606}" type="pres">
      <dgm:prSet presAssocID="{F344CDF2-E04C-4EA2-8D64-61031B249A5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DF2456E-483C-4E03-B8BC-BF22556A479F}" type="pres">
      <dgm:prSet presAssocID="{F344CDF2-E04C-4EA2-8D64-61031B249A5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EE38F35-7471-43D3-AC0C-123CFAB280B9}" type="pres">
      <dgm:prSet presAssocID="{23B8F0A0-7F46-47B0-986E-5BAD3D3871FD}" presName="root2" presStyleCnt="0"/>
      <dgm:spPr/>
    </dgm:pt>
    <dgm:pt modelId="{369054CC-EB83-4926-8728-FD8818F45F8E}" type="pres">
      <dgm:prSet presAssocID="{23B8F0A0-7F46-47B0-986E-5BAD3D3871F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650BFC-4A69-4ED2-81C3-4072D1D4CE67}" type="pres">
      <dgm:prSet presAssocID="{23B8F0A0-7F46-47B0-986E-5BAD3D3871FD}" presName="level3hierChild" presStyleCnt="0"/>
      <dgm:spPr/>
    </dgm:pt>
    <dgm:pt modelId="{3FF68FB0-3ACF-4DB3-A76F-00B3618045D0}" type="pres">
      <dgm:prSet presAssocID="{F8D2FF4C-D83D-4D29-905E-0F85390DDDA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35866D5-309B-4DEB-A445-B365BD862989}" type="pres">
      <dgm:prSet presAssocID="{F8D2FF4C-D83D-4D29-905E-0F85390DDDA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9C768FD-715F-4C2D-8D0E-39DC0AC92B80}" type="pres">
      <dgm:prSet presAssocID="{0F96EB9A-CEA6-44AB-82EB-9B76507A1CB0}" presName="root2" presStyleCnt="0"/>
      <dgm:spPr/>
    </dgm:pt>
    <dgm:pt modelId="{413E325A-9CB0-4EED-A672-B867866B75B8}" type="pres">
      <dgm:prSet presAssocID="{0F96EB9A-CEA6-44AB-82EB-9B76507A1CB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A08458-A166-4CDB-8C82-D6739256F7EA}" type="pres">
      <dgm:prSet presAssocID="{0F96EB9A-CEA6-44AB-82EB-9B76507A1CB0}" presName="level3hierChild" presStyleCnt="0"/>
      <dgm:spPr/>
    </dgm:pt>
  </dgm:ptLst>
  <dgm:cxnLst>
    <dgm:cxn modelId="{FA5FBBAC-E9AB-4505-A7D3-E01ECA06C89F}" type="presOf" srcId="{0B272EDB-F0D6-4DF1-B01C-C2BE46F68023}" destId="{B816CFF6-8DC3-4A3C-B26B-4C82946B1BD5}" srcOrd="0" destOrd="0" presId="urn:microsoft.com/office/officeart/2005/8/layout/hierarchy2"/>
    <dgm:cxn modelId="{7C76F31B-9208-4062-BA45-7F4ECB82F7F1}" type="presOf" srcId="{6557890F-E0AD-4877-8F1F-D0D9EFC122F6}" destId="{2457AB72-49F1-48CC-A059-E6922C858B07}" srcOrd="0" destOrd="0" presId="urn:microsoft.com/office/officeart/2005/8/layout/hierarchy2"/>
    <dgm:cxn modelId="{4A008BEF-C49F-496E-A00F-4C212E086B95}" type="presOf" srcId="{F344CDF2-E04C-4EA2-8D64-61031B249A59}" destId="{9DF2456E-483C-4E03-B8BC-BF22556A479F}" srcOrd="1" destOrd="0" presId="urn:microsoft.com/office/officeart/2005/8/layout/hierarchy2"/>
    <dgm:cxn modelId="{F5E5A49E-3185-4D4B-93AC-2829BFD673BE}" srcId="{1BE7ACCD-575C-42B1-A86D-D8E7F7D80822}" destId="{0B272EDB-F0D6-4DF1-B01C-C2BE46F68023}" srcOrd="0" destOrd="0" parTransId="{6557890F-E0AD-4877-8F1F-D0D9EFC122F6}" sibTransId="{7199D0A2-3486-4F84-83B3-EBEE21ED3071}"/>
    <dgm:cxn modelId="{8C54FF9A-8CEF-48F9-96E6-1033079B7486}" type="presOf" srcId="{4023BE9E-3086-4DD2-9681-2C456157357B}" destId="{CE335234-5683-4A05-96DC-5CCB9AD73BA7}" srcOrd="1" destOrd="0" presId="urn:microsoft.com/office/officeart/2005/8/layout/hierarchy2"/>
    <dgm:cxn modelId="{07F89B9C-2B10-4166-AEB0-FD03FC1B0A23}" type="presOf" srcId="{F344CDF2-E04C-4EA2-8D64-61031B249A59}" destId="{2EE584C7-0C31-4183-B774-C7F13A8F2606}" srcOrd="0" destOrd="0" presId="urn:microsoft.com/office/officeart/2005/8/layout/hierarchy2"/>
    <dgm:cxn modelId="{A4C8570E-EA0C-4108-92E6-4A5967399A01}" srcId="{1BE7ACCD-575C-42B1-A86D-D8E7F7D80822}" destId="{23B8F0A0-7F46-47B0-986E-5BAD3D3871FD}" srcOrd="1" destOrd="0" parTransId="{F344CDF2-E04C-4EA2-8D64-61031B249A59}" sibTransId="{01F58DC3-126A-438D-8AE2-901391FE0654}"/>
    <dgm:cxn modelId="{452702AA-FF75-48A7-9B7D-6D0ACFE001B6}" srcId="{D2A4690F-B0D0-4BE3-9E7C-742A52559535}" destId="{1BE7ACCD-575C-42B1-A86D-D8E7F7D80822}" srcOrd="0" destOrd="0" parTransId="{F7491704-9D0E-4AFE-A569-BB4F0F824763}" sibTransId="{35E4C081-DEF0-4A3E-AEA8-C1719E013143}"/>
    <dgm:cxn modelId="{05E7A6B1-8FCF-4573-A216-60BA10D83632}" type="presOf" srcId="{4023BE9E-3086-4DD2-9681-2C456157357B}" destId="{516EEDB7-5BDD-4764-8B98-D94514B90E3C}" srcOrd="0" destOrd="0" presId="urn:microsoft.com/office/officeart/2005/8/layout/hierarchy2"/>
    <dgm:cxn modelId="{14DF9E8C-345B-4A80-825A-46C819A673DC}" type="presOf" srcId="{D2A4690F-B0D0-4BE3-9E7C-742A52559535}" destId="{DE79D2F9-DC0C-48B0-94B3-25B41A03EC06}" srcOrd="0" destOrd="0" presId="urn:microsoft.com/office/officeart/2005/8/layout/hierarchy2"/>
    <dgm:cxn modelId="{26DF9F50-D6E2-44C6-BCDF-CF89081D49D3}" type="presOf" srcId="{0F96EB9A-CEA6-44AB-82EB-9B76507A1CB0}" destId="{413E325A-9CB0-4EED-A672-B867866B75B8}" srcOrd="0" destOrd="0" presId="urn:microsoft.com/office/officeart/2005/8/layout/hierarchy2"/>
    <dgm:cxn modelId="{08B379F9-2FE5-4EE3-BE45-36F618CFCA54}" type="presOf" srcId="{1BE7ACCD-575C-42B1-A86D-D8E7F7D80822}" destId="{E63F7AFB-DF5D-4F67-A23C-342849D9C339}" srcOrd="0" destOrd="0" presId="urn:microsoft.com/office/officeart/2005/8/layout/hierarchy2"/>
    <dgm:cxn modelId="{2556954E-881D-44D8-9CF2-B339BEA0C0BC}" type="presOf" srcId="{23B8F0A0-7F46-47B0-986E-5BAD3D3871FD}" destId="{369054CC-EB83-4926-8728-FD8818F45F8E}" srcOrd="0" destOrd="0" presId="urn:microsoft.com/office/officeart/2005/8/layout/hierarchy2"/>
    <dgm:cxn modelId="{3747C1B9-BBF2-4A85-8645-852953D9A431}" type="presOf" srcId="{6557890F-E0AD-4877-8F1F-D0D9EFC122F6}" destId="{D111DA1A-7716-461A-9B23-78F57057831D}" srcOrd="1" destOrd="0" presId="urn:microsoft.com/office/officeart/2005/8/layout/hierarchy2"/>
    <dgm:cxn modelId="{C25EFAD1-FFCC-4F0B-8341-F898A837E7B5}" srcId="{23B8F0A0-7F46-47B0-986E-5BAD3D3871FD}" destId="{0F96EB9A-CEA6-44AB-82EB-9B76507A1CB0}" srcOrd="0" destOrd="0" parTransId="{F8D2FF4C-D83D-4D29-905E-0F85390DDDAA}" sibTransId="{9C1508AB-8057-476D-AF49-D78BBCEBAEB3}"/>
    <dgm:cxn modelId="{5A3EF629-9EE7-42ED-91E6-CE3375D4811A}" type="presOf" srcId="{F8D2FF4C-D83D-4D29-905E-0F85390DDDAA}" destId="{3FF68FB0-3ACF-4DB3-A76F-00B3618045D0}" srcOrd="0" destOrd="0" presId="urn:microsoft.com/office/officeart/2005/8/layout/hierarchy2"/>
    <dgm:cxn modelId="{6267E25D-4A74-4DF1-B1AE-1C81656658CD}" srcId="{0B272EDB-F0D6-4DF1-B01C-C2BE46F68023}" destId="{387B9CBD-CCBD-4152-9497-9CD6A063D1D9}" srcOrd="0" destOrd="0" parTransId="{4023BE9E-3086-4DD2-9681-2C456157357B}" sibTransId="{B8B0E0F2-124D-47D2-93ED-31DB229119FE}"/>
    <dgm:cxn modelId="{463FC426-6BD8-4ED4-90D1-61DF7093BB2C}" type="presOf" srcId="{F8D2FF4C-D83D-4D29-905E-0F85390DDDAA}" destId="{335866D5-309B-4DEB-A445-B365BD862989}" srcOrd="1" destOrd="0" presId="urn:microsoft.com/office/officeart/2005/8/layout/hierarchy2"/>
    <dgm:cxn modelId="{2A4A83FE-FA03-4434-A7D1-C1E953BB447F}" type="presOf" srcId="{387B9CBD-CCBD-4152-9497-9CD6A063D1D9}" destId="{77448B4F-09CD-4B5C-896E-9C03DC0378F5}" srcOrd="0" destOrd="0" presId="urn:microsoft.com/office/officeart/2005/8/layout/hierarchy2"/>
    <dgm:cxn modelId="{705B31EF-15A9-4B2F-A30B-99A9248EA346}" type="presParOf" srcId="{DE79D2F9-DC0C-48B0-94B3-25B41A03EC06}" destId="{0E975FAE-D78E-4AC0-BFAA-D00EB66065BE}" srcOrd="0" destOrd="0" presId="urn:microsoft.com/office/officeart/2005/8/layout/hierarchy2"/>
    <dgm:cxn modelId="{49D83C68-4673-4679-834F-D7F80C27D15A}" type="presParOf" srcId="{0E975FAE-D78E-4AC0-BFAA-D00EB66065BE}" destId="{E63F7AFB-DF5D-4F67-A23C-342849D9C339}" srcOrd="0" destOrd="0" presId="urn:microsoft.com/office/officeart/2005/8/layout/hierarchy2"/>
    <dgm:cxn modelId="{76A4C25F-3D84-4F1E-B05C-0D0D5FDD4114}" type="presParOf" srcId="{0E975FAE-D78E-4AC0-BFAA-D00EB66065BE}" destId="{D5AA2AE2-F0EC-4C10-961D-3335200B911A}" srcOrd="1" destOrd="0" presId="urn:microsoft.com/office/officeart/2005/8/layout/hierarchy2"/>
    <dgm:cxn modelId="{D14E13F0-FA17-48A2-B2DE-7E733916C335}" type="presParOf" srcId="{D5AA2AE2-F0EC-4C10-961D-3335200B911A}" destId="{2457AB72-49F1-48CC-A059-E6922C858B07}" srcOrd="0" destOrd="0" presId="urn:microsoft.com/office/officeart/2005/8/layout/hierarchy2"/>
    <dgm:cxn modelId="{1753F0BB-5D1C-40EE-BE5F-6FEB8065D9F8}" type="presParOf" srcId="{2457AB72-49F1-48CC-A059-E6922C858B07}" destId="{D111DA1A-7716-461A-9B23-78F57057831D}" srcOrd="0" destOrd="0" presId="urn:microsoft.com/office/officeart/2005/8/layout/hierarchy2"/>
    <dgm:cxn modelId="{8F8E117F-7EEC-4B07-911F-454463D80479}" type="presParOf" srcId="{D5AA2AE2-F0EC-4C10-961D-3335200B911A}" destId="{9A45384D-09A7-4C25-A711-41A41006A799}" srcOrd="1" destOrd="0" presId="urn:microsoft.com/office/officeart/2005/8/layout/hierarchy2"/>
    <dgm:cxn modelId="{3D8617B3-9642-4652-ABBA-826A8C2EA159}" type="presParOf" srcId="{9A45384D-09A7-4C25-A711-41A41006A799}" destId="{B816CFF6-8DC3-4A3C-B26B-4C82946B1BD5}" srcOrd="0" destOrd="0" presId="urn:microsoft.com/office/officeart/2005/8/layout/hierarchy2"/>
    <dgm:cxn modelId="{886E9E7F-9B75-4196-916C-67D88311794E}" type="presParOf" srcId="{9A45384D-09A7-4C25-A711-41A41006A799}" destId="{1E8E5F48-94F3-4506-AC50-996C7BF84164}" srcOrd="1" destOrd="0" presId="urn:microsoft.com/office/officeart/2005/8/layout/hierarchy2"/>
    <dgm:cxn modelId="{4939D022-FA28-417E-A20E-73227E0B9D9D}" type="presParOf" srcId="{1E8E5F48-94F3-4506-AC50-996C7BF84164}" destId="{516EEDB7-5BDD-4764-8B98-D94514B90E3C}" srcOrd="0" destOrd="0" presId="urn:microsoft.com/office/officeart/2005/8/layout/hierarchy2"/>
    <dgm:cxn modelId="{E379C618-8CFD-4220-853B-5D24D4440BF0}" type="presParOf" srcId="{516EEDB7-5BDD-4764-8B98-D94514B90E3C}" destId="{CE335234-5683-4A05-96DC-5CCB9AD73BA7}" srcOrd="0" destOrd="0" presId="urn:microsoft.com/office/officeart/2005/8/layout/hierarchy2"/>
    <dgm:cxn modelId="{F7ECA9A6-BBE3-4382-942A-DFCF3FB5AE5C}" type="presParOf" srcId="{1E8E5F48-94F3-4506-AC50-996C7BF84164}" destId="{C468030A-A96E-4F2B-9F62-FC991BB999D6}" srcOrd="1" destOrd="0" presId="urn:microsoft.com/office/officeart/2005/8/layout/hierarchy2"/>
    <dgm:cxn modelId="{F6EE8311-5831-4F1D-B627-184FA8C67464}" type="presParOf" srcId="{C468030A-A96E-4F2B-9F62-FC991BB999D6}" destId="{77448B4F-09CD-4B5C-896E-9C03DC0378F5}" srcOrd="0" destOrd="0" presId="urn:microsoft.com/office/officeart/2005/8/layout/hierarchy2"/>
    <dgm:cxn modelId="{976C34E0-5330-4816-8763-DE46D473C115}" type="presParOf" srcId="{C468030A-A96E-4F2B-9F62-FC991BB999D6}" destId="{C447239E-9B31-4DEC-9873-ED65EDC8111D}" srcOrd="1" destOrd="0" presId="urn:microsoft.com/office/officeart/2005/8/layout/hierarchy2"/>
    <dgm:cxn modelId="{DCCF9A42-579F-4905-A22D-283AAA31DC31}" type="presParOf" srcId="{D5AA2AE2-F0EC-4C10-961D-3335200B911A}" destId="{2EE584C7-0C31-4183-B774-C7F13A8F2606}" srcOrd="2" destOrd="0" presId="urn:microsoft.com/office/officeart/2005/8/layout/hierarchy2"/>
    <dgm:cxn modelId="{42E887F8-BBD7-4F1C-B58C-784CE83F3E6B}" type="presParOf" srcId="{2EE584C7-0C31-4183-B774-C7F13A8F2606}" destId="{9DF2456E-483C-4E03-B8BC-BF22556A479F}" srcOrd="0" destOrd="0" presId="urn:microsoft.com/office/officeart/2005/8/layout/hierarchy2"/>
    <dgm:cxn modelId="{847E7BD5-9A59-4E07-B08A-366C2436FA46}" type="presParOf" srcId="{D5AA2AE2-F0EC-4C10-961D-3335200B911A}" destId="{2EE38F35-7471-43D3-AC0C-123CFAB280B9}" srcOrd="3" destOrd="0" presId="urn:microsoft.com/office/officeart/2005/8/layout/hierarchy2"/>
    <dgm:cxn modelId="{6D461A83-E29D-4E50-AA1E-7BB58F0B62BF}" type="presParOf" srcId="{2EE38F35-7471-43D3-AC0C-123CFAB280B9}" destId="{369054CC-EB83-4926-8728-FD8818F45F8E}" srcOrd="0" destOrd="0" presId="urn:microsoft.com/office/officeart/2005/8/layout/hierarchy2"/>
    <dgm:cxn modelId="{6118A24E-3BE4-4965-8D72-D5F8013DA861}" type="presParOf" srcId="{2EE38F35-7471-43D3-AC0C-123CFAB280B9}" destId="{35650BFC-4A69-4ED2-81C3-4072D1D4CE67}" srcOrd="1" destOrd="0" presId="urn:microsoft.com/office/officeart/2005/8/layout/hierarchy2"/>
    <dgm:cxn modelId="{B6DF88FF-B23C-4E43-B98A-3057380E0468}" type="presParOf" srcId="{35650BFC-4A69-4ED2-81C3-4072D1D4CE67}" destId="{3FF68FB0-3ACF-4DB3-A76F-00B3618045D0}" srcOrd="0" destOrd="0" presId="urn:microsoft.com/office/officeart/2005/8/layout/hierarchy2"/>
    <dgm:cxn modelId="{66750BED-474C-48B4-9AA2-A2228E794826}" type="presParOf" srcId="{3FF68FB0-3ACF-4DB3-A76F-00B3618045D0}" destId="{335866D5-309B-4DEB-A445-B365BD862989}" srcOrd="0" destOrd="0" presId="urn:microsoft.com/office/officeart/2005/8/layout/hierarchy2"/>
    <dgm:cxn modelId="{6DF43614-C870-4C19-A6EB-26F1664E5564}" type="presParOf" srcId="{35650BFC-4A69-4ED2-81C3-4072D1D4CE67}" destId="{99C768FD-715F-4C2D-8D0E-39DC0AC92B80}" srcOrd="1" destOrd="0" presId="urn:microsoft.com/office/officeart/2005/8/layout/hierarchy2"/>
    <dgm:cxn modelId="{AD999992-F534-4BC6-BD1A-DA159E756A9E}" type="presParOf" srcId="{99C768FD-715F-4C2D-8D0E-39DC0AC92B80}" destId="{413E325A-9CB0-4EED-A672-B867866B75B8}" srcOrd="0" destOrd="0" presId="urn:microsoft.com/office/officeart/2005/8/layout/hierarchy2"/>
    <dgm:cxn modelId="{A7A8EC17-DA68-4D58-9F6F-256F6AC1E744}" type="presParOf" srcId="{99C768FD-715F-4C2D-8D0E-39DC0AC92B80}" destId="{9BA08458-A166-4CDB-8C82-D6739256F7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5E1C8-5E6C-41DB-89CE-63C4F8581A4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2330DE-B8A0-442A-8B71-F305FC38108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جبران ناقص</a:t>
          </a:r>
          <a:endParaRPr lang="en-US" dirty="0"/>
        </a:p>
      </dgm:t>
    </dgm:pt>
    <dgm:pt modelId="{1C48F889-B926-4AD0-9750-AC7158F62C80}" type="parTrans" cxnId="{89764DAF-5FA7-4D9E-BFE5-2300BAD9A3D5}">
      <dgm:prSet/>
      <dgm:spPr/>
      <dgm:t>
        <a:bodyPr/>
        <a:lstStyle/>
        <a:p>
          <a:endParaRPr lang="en-US"/>
        </a:p>
      </dgm:t>
    </dgm:pt>
    <dgm:pt modelId="{48A26A29-6423-47EA-8BB3-6C37313754B5}" type="sibTrans" cxnId="{89764DAF-5FA7-4D9E-BFE5-2300BAD9A3D5}">
      <dgm:prSet/>
      <dgm:spPr/>
      <dgm:t>
        <a:bodyPr/>
        <a:lstStyle/>
        <a:p>
          <a:endParaRPr lang="en-US"/>
        </a:p>
      </dgm:t>
    </dgm:pt>
    <dgm:pt modelId="{DDF88E36-051D-40A9-B294-3438CE7B1C1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Pa CO2 </a:t>
          </a:r>
          <a:r>
            <a:rPr lang="fa-IR" dirty="0" smtClean="0"/>
            <a:t>با </a:t>
          </a:r>
          <a:r>
            <a:rPr lang="en-US" dirty="0" smtClean="0"/>
            <a:t>Hco⁻3</a:t>
          </a:r>
          <a:r>
            <a:rPr lang="fa-IR" dirty="0" smtClean="0"/>
            <a:t>  هم جهت باشند</a:t>
          </a:r>
          <a:endParaRPr lang="en-US" dirty="0"/>
        </a:p>
      </dgm:t>
    </dgm:pt>
    <dgm:pt modelId="{F0B8B710-3920-4342-88AF-66EE4172F8F4}" type="parTrans" cxnId="{B5B18BD8-CE42-4576-BF4D-1EC686F95097}">
      <dgm:prSet/>
      <dgm:spPr/>
      <dgm:t>
        <a:bodyPr/>
        <a:lstStyle/>
        <a:p>
          <a:endParaRPr lang="en-US" dirty="0"/>
        </a:p>
      </dgm:t>
    </dgm:pt>
    <dgm:pt modelId="{2DA0FA3A-4B4A-4A1B-95B7-95B04B56A045}" type="sibTrans" cxnId="{B5B18BD8-CE42-4576-BF4D-1EC686F95097}">
      <dgm:prSet/>
      <dgm:spPr/>
      <dgm:t>
        <a:bodyPr/>
        <a:lstStyle/>
        <a:p>
          <a:endParaRPr lang="en-US"/>
        </a:p>
      </dgm:t>
    </dgm:pt>
    <dgm:pt modelId="{5D96CC5A-5B89-48CB-B3D3-92E1D3E6485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جبران با عدم تعادل</a:t>
          </a:r>
          <a:endParaRPr lang="en-US" dirty="0"/>
        </a:p>
      </dgm:t>
    </dgm:pt>
    <dgm:pt modelId="{75C0B764-AE75-4555-A84E-4BFDB06CBAF7}" type="parTrans" cxnId="{9F40F73C-6D6C-4C73-9E0C-806AD4FD5DFA}">
      <dgm:prSet/>
      <dgm:spPr/>
      <dgm:t>
        <a:bodyPr/>
        <a:lstStyle/>
        <a:p>
          <a:endParaRPr lang="en-US"/>
        </a:p>
      </dgm:t>
    </dgm:pt>
    <dgm:pt modelId="{747AF7D2-6617-4279-ADF8-23D93D5FFE90}" type="sibTrans" cxnId="{9F40F73C-6D6C-4C73-9E0C-806AD4FD5DFA}">
      <dgm:prSet/>
      <dgm:spPr/>
      <dgm:t>
        <a:bodyPr/>
        <a:lstStyle/>
        <a:p>
          <a:endParaRPr lang="en-US"/>
        </a:p>
      </dgm:t>
    </dgm:pt>
    <dgm:pt modelId="{BA64FE12-EAC6-4874-AE91-53F52F949ECE}" type="pres">
      <dgm:prSet presAssocID="{BD55E1C8-5E6C-41DB-89CE-63C4F8581A4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63E634-BC1D-4372-A9F9-C35918283C86}" type="pres">
      <dgm:prSet presAssocID="{AE2330DE-B8A0-442A-8B71-F305FC38108E}" presName="root1" presStyleCnt="0"/>
      <dgm:spPr/>
    </dgm:pt>
    <dgm:pt modelId="{6F17631F-F878-49C1-9329-26D0FDE251B6}" type="pres">
      <dgm:prSet presAssocID="{AE2330DE-B8A0-442A-8B71-F305FC38108E}" presName="LevelOneTextNode" presStyleLbl="node0" presStyleIdx="0" presStyleCnt="1" custLinFactNeighborX="-85" custLinFactNeighborY="21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6F19E9-CD85-4715-BF63-D58748C9A9CF}" type="pres">
      <dgm:prSet presAssocID="{AE2330DE-B8A0-442A-8B71-F305FC38108E}" presName="level2hierChild" presStyleCnt="0"/>
      <dgm:spPr/>
    </dgm:pt>
    <dgm:pt modelId="{11061595-94DA-430E-A65A-1771158A6B62}" type="pres">
      <dgm:prSet presAssocID="{F0B8B710-3920-4342-88AF-66EE4172F8F4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4B35B250-0839-47E1-9421-F0D76D65CF06}" type="pres">
      <dgm:prSet presAssocID="{F0B8B710-3920-4342-88AF-66EE4172F8F4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2005AEA-4134-479D-9B11-89B1D05EEC3D}" type="pres">
      <dgm:prSet presAssocID="{DDF88E36-051D-40A9-B294-3438CE7B1C16}" presName="root2" presStyleCnt="0"/>
      <dgm:spPr/>
    </dgm:pt>
    <dgm:pt modelId="{7686A71D-FAFB-40F3-9CF1-B77209575208}" type="pres">
      <dgm:prSet presAssocID="{DDF88E36-051D-40A9-B294-3438CE7B1C1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196019-F70F-47CF-B4E6-571C0D0856A8}" type="pres">
      <dgm:prSet presAssocID="{DDF88E36-051D-40A9-B294-3438CE7B1C16}" presName="level3hierChild" presStyleCnt="0"/>
      <dgm:spPr/>
    </dgm:pt>
    <dgm:pt modelId="{C564A7BD-F9B8-41B1-8911-243238C552ED}" type="pres">
      <dgm:prSet presAssocID="{75C0B764-AE75-4555-A84E-4BFDB06CBAF7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0D6B1641-8A23-4768-8022-64E01D2429CE}" type="pres">
      <dgm:prSet presAssocID="{75C0B764-AE75-4555-A84E-4BFDB06CBAF7}" presName="connTx" presStyleLbl="parChTrans1D3" presStyleIdx="0" presStyleCnt="1"/>
      <dgm:spPr/>
      <dgm:t>
        <a:bodyPr/>
        <a:lstStyle/>
        <a:p>
          <a:endParaRPr lang="en-US"/>
        </a:p>
      </dgm:t>
    </dgm:pt>
    <dgm:pt modelId="{4B405D3F-24C7-4453-A63C-BD9CF2A82E79}" type="pres">
      <dgm:prSet presAssocID="{5D96CC5A-5B89-48CB-B3D3-92E1D3E6485F}" presName="root2" presStyleCnt="0"/>
      <dgm:spPr/>
    </dgm:pt>
    <dgm:pt modelId="{8B313596-CB83-4400-B4AE-40D8CBE70DBD}" type="pres">
      <dgm:prSet presAssocID="{5D96CC5A-5B89-48CB-B3D3-92E1D3E6485F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94FF17-0A96-4DF9-B829-F009312E002B}" type="pres">
      <dgm:prSet presAssocID="{5D96CC5A-5B89-48CB-B3D3-92E1D3E6485F}" presName="level3hierChild" presStyleCnt="0"/>
      <dgm:spPr/>
    </dgm:pt>
  </dgm:ptLst>
  <dgm:cxnLst>
    <dgm:cxn modelId="{AFCA0437-01EA-4945-BE5D-23A2F4439CEF}" type="presOf" srcId="{F0B8B710-3920-4342-88AF-66EE4172F8F4}" destId="{11061595-94DA-430E-A65A-1771158A6B62}" srcOrd="0" destOrd="0" presId="urn:microsoft.com/office/officeart/2005/8/layout/hierarchy2"/>
    <dgm:cxn modelId="{9F40F73C-6D6C-4C73-9E0C-806AD4FD5DFA}" srcId="{DDF88E36-051D-40A9-B294-3438CE7B1C16}" destId="{5D96CC5A-5B89-48CB-B3D3-92E1D3E6485F}" srcOrd="0" destOrd="0" parTransId="{75C0B764-AE75-4555-A84E-4BFDB06CBAF7}" sibTransId="{747AF7D2-6617-4279-ADF8-23D93D5FFE90}"/>
    <dgm:cxn modelId="{D7BBFA31-BBA0-41CA-BCC7-4EE5EB9065CE}" type="presOf" srcId="{DDF88E36-051D-40A9-B294-3438CE7B1C16}" destId="{7686A71D-FAFB-40F3-9CF1-B77209575208}" srcOrd="0" destOrd="0" presId="urn:microsoft.com/office/officeart/2005/8/layout/hierarchy2"/>
    <dgm:cxn modelId="{484A3DFC-045E-4A80-9372-8FC910F5862D}" type="presOf" srcId="{75C0B764-AE75-4555-A84E-4BFDB06CBAF7}" destId="{0D6B1641-8A23-4768-8022-64E01D2429CE}" srcOrd="1" destOrd="0" presId="urn:microsoft.com/office/officeart/2005/8/layout/hierarchy2"/>
    <dgm:cxn modelId="{89764DAF-5FA7-4D9E-BFE5-2300BAD9A3D5}" srcId="{BD55E1C8-5E6C-41DB-89CE-63C4F8581A4D}" destId="{AE2330DE-B8A0-442A-8B71-F305FC38108E}" srcOrd="0" destOrd="0" parTransId="{1C48F889-B926-4AD0-9750-AC7158F62C80}" sibTransId="{48A26A29-6423-47EA-8BB3-6C37313754B5}"/>
    <dgm:cxn modelId="{0D8BB3D6-74B6-4566-AF45-8B4BCBB11D6D}" type="presOf" srcId="{5D96CC5A-5B89-48CB-B3D3-92E1D3E6485F}" destId="{8B313596-CB83-4400-B4AE-40D8CBE70DBD}" srcOrd="0" destOrd="0" presId="urn:microsoft.com/office/officeart/2005/8/layout/hierarchy2"/>
    <dgm:cxn modelId="{468CFDA9-FECD-445D-91D2-80FE98E7EFBE}" type="presOf" srcId="{AE2330DE-B8A0-442A-8B71-F305FC38108E}" destId="{6F17631F-F878-49C1-9329-26D0FDE251B6}" srcOrd="0" destOrd="0" presId="urn:microsoft.com/office/officeart/2005/8/layout/hierarchy2"/>
    <dgm:cxn modelId="{B5B18BD8-CE42-4576-BF4D-1EC686F95097}" srcId="{AE2330DE-B8A0-442A-8B71-F305FC38108E}" destId="{DDF88E36-051D-40A9-B294-3438CE7B1C16}" srcOrd="0" destOrd="0" parTransId="{F0B8B710-3920-4342-88AF-66EE4172F8F4}" sibTransId="{2DA0FA3A-4B4A-4A1B-95B7-95B04B56A045}"/>
    <dgm:cxn modelId="{A4D4B7F1-B5E4-4961-AB58-57DF34098891}" type="presOf" srcId="{F0B8B710-3920-4342-88AF-66EE4172F8F4}" destId="{4B35B250-0839-47E1-9421-F0D76D65CF06}" srcOrd="1" destOrd="0" presId="urn:microsoft.com/office/officeart/2005/8/layout/hierarchy2"/>
    <dgm:cxn modelId="{2CC8CEE2-3B29-4270-95CC-FD942751D6F6}" type="presOf" srcId="{75C0B764-AE75-4555-A84E-4BFDB06CBAF7}" destId="{C564A7BD-F9B8-41B1-8911-243238C552ED}" srcOrd="0" destOrd="0" presId="urn:microsoft.com/office/officeart/2005/8/layout/hierarchy2"/>
    <dgm:cxn modelId="{D4485407-3638-437C-A0B4-0D3F74BB246E}" type="presOf" srcId="{BD55E1C8-5E6C-41DB-89CE-63C4F8581A4D}" destId="{BA64FE12-EAC6-4874-AE91-53F52F949ECE}" srcOrd="0" destOrd="0" presId="urn:microsoft.com/office/officeart/2005/8/layout/hierarchy2"/>
    <dgm:cxn modelId="{F2EE318F-C466-4C53-9295-DC0698DF526C}" type="presParOf" srcId="{BA64FE12-EAC6-4874-AE91-53F52F949ECE}" destId="{9263E634-BC1D-4372-A9F9-C35918283C86}" srcOrd="0" destOrd="0" presId="urn:microsoft.com/office/officeart/2005/8/layout/hierarchy2"/>
    <dgm:cxn modelId="{A0DB55B6-7061-40CC-9CE4-7E630867EDF9}" type="presParOf" srcId="{9263E634-BC1D-4372-A9F9-C35918283C86}" destId="{6F17631F-F878-49C1-9329-26D0FDE251B6}" srcOrd="0" destOrd="0" presId="urn:microsoft.com/office/officeart/2005/8/layout/hierarchy2"/>
    <dgm:cxn modelId="{3F3976C8-3604-418F-90DD-5508CB0E33A4}" type="presParOf" srcId="{9263E634-BC1D-4372-A9F9-C35918283C86}" destId="{FE6F19E9-CD85-4715-BF63-D58748C9A9CF}" srcOrd="1" destOrd="0" presId="urn:microsoft.com/office/officeart/2005/8/layout/hierarchy2"/>
    <dgm:cxn modelId="{F29DA16E-6FE5-49A9-A0D0-D23863F5FC9D}" type="presParOf" srcId="{FE6F19E9-CD85-4715-BF63-D58748C9A9CF}" destId="{11061595-94DA-430E-A65A-1771158A6B62}" srcOrd="0" destOrd="0" presId="urn:microsoft.com/office/officeart/2005/8/layout/hierarchy2"/>
    <dgm:cxn modelId="{749915F1-9717-4B42-9C26-6CDBF121F793}" type="presParOf" srcId="{11061595-94DA-430E-A65A-1771158A6B62}" destId="{4B35B250-0839-47E1-9421-F0D76D65CF06}" srcOrd="0" destOrd="0" presId="urn:microsoft.com/office/officeart/2005/8/layout/hierarchy2"/>
    <dgm:cxn modelId="{273FF6BF-B859-43AA-B9E8-4C1EDE4AB3F0}" type="presParOf" srcId="{FE6F19E9-CD85-4715-BF63-D58748C9A9CF}" destId="{F2005AEA-4134-479D-9B11-89B1D05EEC3D}" srcOrd="1" destOrd="0" presId="urn:microsoft.com/office/officeart/2005/8/layout/hierarchy2"/>
    <dgm:cxn modelId="{B142FE19-10AC-445C-A9B0-783D8C1B10B6}" type="presParOf" srcId="{F2005AEA-4134-479D-9B11-89B1D05EEC3D}" destId="{7686A71D-FAFB-40F3-9CF1-B77209575208}" srcOrd="0" destOrd="0" presId="urn:microsoft.com/office/officeart/2005/8/layout/hierarchy2"/>
    <dgm:cxn modelId="{64D0B9E0-1EC1-436D-94AE-1716BF1AE43D}" type="presParOf" srcId="{F2005AEA-4134-479D-9B11-89B1D05EEC3D}" destId="{E0196019-F70F-47CF-B4E6-571C0D0856A8}" srcOrd="1" destOrd="0" presId="urn:microsoft.com/office/officeart/2005/8/layout/hierarchy2"/>
    <dgm:cxn modelId="{652C1F92-81CA-4CAF-AD15-16616C3BF7F4}" type="presParOf" srcId="{E0196019-F70F-47CF-B4E6-571C0D0856A8}" destId="{C564A7BD-F9B8-41B1-8911-243238C552ED}" srcOrd="0" destOrd="0" presId="urn:microsoft.com/office/officeart/2005/8/layout/hierarchy2"/>
    <dgm:cxn modelId="{0DA8C4EB-357A-4AB2-8220-6F6EF2192FF6}" type="presParOf" srcId="{C564A7BD-F9B8-41B1-8911-243238C552ED}" destId="{0D6B1641-8A23-4768-8022-64E01D2429CE}" srcOrd="0" destOrd="0" presId="urn:microsoft.com/office/officeart/2005/8/layout/hierarchy2"/>
    <dgm:cxn modelId="{9BD8C9BA-EF1C-4309-AF6B-DB8C33F4DC12}" type="presParOf" srcId="{E0196019-F70F-47CF-B4E6-571C0D0856A8}" destId="{4B405D3F-24C7-4453-A63C-BD9CF2A82E79}" srcOrd="1" destOrd="0" presId="urn:microsoft.com/office/officeart/2005/8/layout/hierarchy2"/>
    <dgm:cxn modelId="{3A3666A7-D776-4BF7-B93C-D1EE44E238A8}" type="presParOf" srcId="{4B405D3F-24C7-4453-A63C-BD9CF2A82E79}" destId="{8B313596-CB83-4400-B4AE-40D8CBE70DBD}" srcOrd="0" destOrd="0" presId="urn:microsoft.com/office/officeart/2005/8/layout/hierarchy2"/>
    <dgm:cxn modelId="{4D4FCE61-589F-4DF5-BDC8-E9E26B04BBFE}" type="presParOf" srcId="{4B405D3F-24C7-4453-A63C-BD9CF2A82E79}" destId="{7794FF17-0A96-4DF9-B829-F009312E00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4690F-B0D0-4BE3-9E7C-742A52559535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7ACCD-575C-42B1-A86D-D8E7F7D80822}">
      <dgm:prSet phldrT="[Text]"/>
      <dgm:spPr/>
      <dgm:t>
        <a:bodyPr/>
        <a:lstStyle/>
        <a:p>
          <a:r>
            <a:rPr lang="fa-IR" dirty="0" smtClean="0"/>
            <a:t>جبران کامل</a:t>
          </a:r>
          <a:endParaRPr lang="en-US" dirty="0"/>
        </a:p>
      </dgm:t>
    </dgm:pt>
    <dgm:pt modelId="{F7491704-9D0E-4AFE-A569-BB4F0F824763}" type="parTrans" cxnId="{452702AA-FF75-48A7-9B7D-6D0ACFE001B6}">
      <dgm:prSet/>
      <dgm:spPr/>
      <dgm:t>
        <a:bodyPr/>
        <a:lstStyle/>
        <a:p>
          <a:endParaRPr lang="en-US"/>
        </a:p>
      </dgm:t>
    </dgm:pt>
    <dgm:pt modelId="{35E4C081-DEF0-4A3E-AEA8-C1719E013143}" type="sibTrans" cxnId="{452702AA-FF75-48A7-9B7D-6D0ACFE001B6}">
      <dgm:prSet/>
      <dgm:spPr/>
      <dgm:t>
        <a:bodyPr/>
        <a:lstStyle/>
        <a:p>
          <a:endParaRPr lang="en-US"/>
        </a:p>
      </dgm:t>
    </dgm:pt>
    <dgm:pt modelId="{23B8F0A0-7F46-47B0-986E-5BAD3D3871FD}">
      <dgm:prSet phldrT="[Text]" custT="1"/>
      <dgm:spPr/>
      <dgm:t>
        <a:bodyPr/>
        <a:lstStyle/>
        <a:p>
          <a:r>
            <a:rPr lang="en-US" sz="2000" dirty="0" smtClean="0"/>
            <a:t>7.40&lt; pH &lt;7.45</a:t>
          </a:r>
          <a:endParaRPr lang="en-US" sz="2000" dirty="0"/>
        </a:p>
      </dgm:t>
    </dgm:pt>
    <dgm:pt modelId="{F344CDF2-E04C-4EA2-8D64-61031B249A59}" type="parTrans" cxnId="{A4C8570E-EA0C-4108-92E6-4A5967399A01}">
      <dgm:prSet/>
      <dgm:spPr/>
      <dgm:t>
        <a:bodyPr/>
        <a:lstStyle/>
        <a:p>
          <a:r>
            <a:rPr lang="fa-IR" dirty="0" smtClean="0"/>
            <a:t>4</a:t>
          </a:r>
          <a:endParaRPr lang="en-US" dirty="0"/>
        </a:p>
      </dgm:t>
    </dgm:pt>
    <dgm:pt modelId="{01F58DC3-126A-438D-8AE2-901391FE0654}" type="sibTrans" cxnId="{A4C8570E-EA0C-4108-92E6-4A5967399A01}">
      <dgm:prSet/>
      <dgm:spPr/>
      <dgm:t>
        <a:bodyPr/>
        <a:lstStyle/>
        <a:p>
          <a:endParaRPr lang="en-US"/>
        </a:p>
      </dgm:t>
    </dgm:pt>
    <dgm:pt modelId="{0B272EDB-F0D6-4DF1-B01C-C2BE46F68023}">
      <dgm:prSet phldrT="[Text]" custT="1"/>
      <dgm:spPr/>
      <dgm:t>
        <a:bodyPr/>
        <a:lstStyle/>
        <a:p>
          <a:r>
            <a:rPr lang="en-US" sz="2000" dirty="0" smtClean="0"/>
            <a:t>7.35&lt; pH &lt;7.40</a:t>
          </a:r>
          <a:endParaRPr lang="en-US" sz="2000" dirty="0"/>
        </a:p>
      </dgm:t>
    </dgm:pt>
    <dgm:pt modelId="{7199D0A2-3486-4F84-83B3-EBEE21ED3071}" type="sibTrans" cxnId="{F5E5A49E-3185-4D4B-93AC-2829BFD673BE}">
      <dgm:prSet/>
      <dgm:spPr/>
      <dgm:t>
        <a:bodyPr/>
        <a:lstStyle/>
        <a:p>
          <a:endParaRPr lang="en-US"/>
        </a:p>
      </dgm:t>
    </dgm:pt>
    <dgm:pt modelId="{6557890F-E0AD-4877-8F1F-D0D9EFC122F6}" type="parTrans" cxnId="{F5E5A49E-3185-4D4B-93AC-2829BFD673BE}">
      <dgm:prSet/>
      <dgm:spPr/>
      <dgm:t>
        <a:bodyPr/>
        <a:lstStyle/>
        <a:p>
          <a:r>
            <a:rPr lang="fa-IR" dirty="0" smtClean="0"/>
            <a:t>4</a:t>
          </a:r>
          <a:endParaRPr lang="en-US" dirty="0"/>
        </a:p>
      </dgm:t>
    </dgm:pt>
    <dgm:pt modelId="{0F96EB9A-CEA6-44AB-82EB-9B76507A1CB0}">
      <dgm:prSet phldrT="[Text]"/>
      <dgm:spPr/>
      <dgm:t>
        <a:bodyPr/>
        <a:lstStyle/>
        <a:p>
          <a:r>
            <a:rPr lang="fa-IR" dirty="0" smtClean="0"/>
            <a:t>علت اولیه </a:t>
          </a:r>
          <a:r>
            <a:rPr lang="fa-IR" dirty="0" err="1" smtClean="0"/>
            <a:t>الکالوز</a:t>
          </a:r>
          <a:r>
            <a:rPr lang="fa-IR" dirty="0" smtClean="0"/>
            <a:t> است</a:t>
          </a:r>
          <a:endParaRPr lang="en-US" dirty="0"/>
        </a:p>
      </dgm:t>
    </dgm:pt>
    <dgm:pt modelId="{9C1508AB-8057-476D-AF49-D78BBCEBAEB3}" type="sibTrans" cxnId="{C25EFAD1-FFCC-4F0B-8341-F898A837E7B5}">
      <dgm:prSet/>
      <dgm:spPr/>
      <dgm:t>
        <a:bodyPr/>
        <a:lstStyle/>
        <a:p>
          <a:endParaRPr lang="en-US"/>
        </a:p>
      </dgm:t>
    </dgm:pt>
    <dgm:pt modelId="{F8D2FF4C-D83D-4D29-905E-0F85390DDDAA}" type="parTrans" cxnId="{C25EFAD1-FFCC-4F0B-8341-F898A837E7B5}">
      <dgm:prSet/>
      <dgm:spPr/>
      <dgm:t>
        <a:bodyPr/>
        <a:lstStyle/>
        <a:p>
          <a:endParaRPr lang="en-US"/>
        </a:p>
      </dgm:t>
    </dgm:pt>
    <dgm:pt modelId="{387B9CBD-CCBD-4152-9497-9CD6A063D1D9}">
      <dgm:prSet phldrT="[Text]"/>
      <dgm:spPr/>
      <dgm:t>
        <a:bodyPr/>
        <a:lstStyle/>
        <a:p>
          <a:r>
            <a:rPr lang="fa-IR" dirty="0" smtClean="0"/>
            <a:t>علت اولیه </a:t>
          </a:r>
          <a:r>
            <a:rPr lang="fa-IR" dirty="0" err="1" smtClean="0"/>
            <a:t>اسیدوز</a:t>
          </a:r>
          <a:r>
            <a:rPr lang="fa-IR" dirty="0" smtClean="0"/>
            <a:t> است</a:t>
          </a:r>
          <a:endParaRPr lang="en-US" dirty="0"/>
        </a:p>
      </dgm:t>
    </dgm:pt>
    <dgm:pt modelId="{B8B0E0F2-124D-47D2-93ED-31DB229119FE}" type="sibTrans" cxnId="{6267E25D-4A74-4DF1-B1AE-1C81656658CD}">
      <dgm:prSet/>
      <dgm:spPr/>
      <dgm:t>
        <a:bodyPr/>
        <a:lstStyle/>
        <a:p>
          <a:endParaRPr lang="en-US"/>
        </a:p>
      </dgm:t>
    </dgm:pt>
    <dgm:pt modelId="{4023BE9E-3086-4DD2-9681-2C456157357B}" type="parTrans" cxnId="{6267E25D-4A74-4DF1-B1AE-1C81656658CD}">
      <dgm:prSet/>
      <dgm:spPr/>
      <dgm:t>
        <a:bodyPr/>
        <a:lstStyle/>
        <a:p>
          <a:endParaRPr lang="en-US"/>
        </a:p>
      </dgm:t>
    </dgm:pt>
    <dgm:pt modelId="{DE79D2F9-DC0C-48B0-94B3-25B41A03EC06}" type="pres">
      <dgm:prSet presAssocID="{D2A4690F-B0D0-4BE3-9E7C-742A5255953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975FAE-D78E-4AC0-BFAA-D00EB66065BE}" type="pres">
      <dgm:prSet presAssocID="{1BE7ACCD-575C-42B1-A86D-D8E7F7D80822}" presName="root1" presStyleCnt="0"/>
      <dgm:spPr/>
    </dgm:pt>
    <dgm:pt modelId="{E63F7AFB-DF5D-4F67-A23C-342849D9C339}" type="pres">
      <dgm:prSet presAssocID="{1BE7ACCD-575C-42B1-A86D-D8E7F7D8082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AA2AE2-F0EC-4C10-961D-3335200B911A}" type="pres">
      <dgm:prSet presAssocID="{1BE7ACCD-575C-42B1-A86D-D8E7F7D80822}" presName="level2hierChild" presStyleCnt="0"/>
      <dgm:spPr/>
    </dgm:pt>
    <dgm:pt modelId="{2457AB72-49F1-48CC-A059-E6922C858B07}" type="pres">
      <dgm:prSet presAssocID="{6557890F-E0AD-4877-8F1F-D0D9EFC122F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111DA1A-7716-461A-9B23-78F57057831D}" type="pres">
      <dgm:prSet presAssocID="{6557890F-E0AD-4877-8F1F-D0D9EFC122F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A45384D-09A7-4C25-A711-41A41006A799}" type="pres">
      <dgm:prSet presAssocID="{0B272EDB-F0D6-4DF1-B01C-C2BE46F68023}" presName="root2" presStyleCnt="0"/>
      <dgm:spPr/>
    </dgm:pt>
    <dgm:pt modelId="{B816CFF6-8DC3-4A3C-B26B-4C82946B1BD5}" type="pres">
      <dgm:prSet presAssocID="{0B272EDB-F0D6-4DF1-B01C-C2BE46F68023}" presName="LevelTwoTextNode" presStyleLbl="node2" presStyleIdx="0" presStyleCnt="2" custLinFactNeighborX="4239" custLinFactNeighborY="-6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8E5F48-94F3-4506-AC50-996C7BF84164}" type="pres">
      <dgm:prSet presAssocID="{0B272EDB-F0D6-4DF1-B01C-C2BE46F68023}" presName="level3hierChild" presStyleCnt="0"/>
      <dgm:spPr/>
    </dgm:pt>
    <dgm:pt modelId="{516EEDB7-5BDD-4764-8B98-D94514B90E3C}" type="pres">
      <dgm:prSet presAssocID="{4023BE9E-3086-4DD2-9681-2C456157357B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CE335234-5683-4A05-96DC-5CCB9AD73BA7}" type="pres">
      <dgm:prSet presAssocID="{4023BE9E-3086-4DD2-9681-2C456157357B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468030A-A96E-4F2B-9F62-FC991BB999D6}" type="pres">
      <dgm:prSet presAssocID="{387B9CBD-CCBD-4152-9497-9CD6A063D1D9}" presName="root2" presStyleCnt="0"/>
      <dgm:spPr/>
    </dgm:pt>
    <dgm:pt modelId="{77448B4F-09CD-4B5C-896E-9C03DC0378F5}" type="pres">
      <dgm:prSet presAssocID="{387B9CBD-CCBD-4152-9497-9CD6A063D1D9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47239E-9B31-4DEC-9873-ED65EDC8111D}" type="pres">
      <dgm:prSet presAssocID="{387B9CBD-CCBD-4152-9497-9CD6A063D1D9}" presName="level3hierChild" presStyleCnt="0"/>
      <dgm:spPr/>
    </dgm:pt>
    <dgm:pt modelId="{2EE584C7-0C31-4183-B774-C7F13A8F2606}" type="pres">
      <dgm:prSet presAssocID="{F344CDF2-E04C-4EA2-8D64-61031B249A5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DF2456E-483C-4E03-B8BC-BF22556A479F}" type="pres">
      <dgm:prSet presAssocID="{F344CDF2-E04C-4EA2-8D64-61031B249A5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2EE38F35-7471-43D3-AC0C-123CFAB280B9}" type="pres">
      <dgm:prSet presAssocID="{23B8F0A0-7F46-47B0-986E-5BAD3D3871FD}" presName="root2" presStyleCnt="0"/>
      <dgm:spPr/>
    </dgm:pt>
    <dgm:pt modelId="{369054CC-EB83-4926-8728-FD8818F45F8E}" type="pres">
      <dgm:prSet presAssocID="{23B8F0A0-7F46-47B0-986E-5BAD3D3871F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650BFC-4A69-4ED2-81C3-4072D1D4CE67}" type="pres">
      <dgm:prSet presAssocID="{23B8F0A0-7F46-47B0-986E-5BAD3D3871FD}" presName="level3hierChild" presStyleCnt="0"/>
      <dgm:spPr/>
    </dgm:pt>
    <dgm:pt modelId="{3FF68FB0-3ACF-4DB3-A76F-00B3618045D0}" type="pres">
      <dgm:prSet presAssocID="{F8D2FF4C-D83D-4D29-905E-0F85390DDDAA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35866D5-309B-4DEB-A445-B365BD862989}" type="pres">
      <dgm:prSet presAssocID="{F8D2FF4C-D83D-4D29-905E-0F85390DDDAA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9C768FD-715F-4C2D-8D0E-39DC0AC92B80}" type="pres">
      <dgm:prSet presAssocID="{0F96EB9A-CEA6-44AB-82EB-9B76507A1CB0}" presName="root2" presStyleCnt="0"/>
      <dgm:spPr/>
    </dgm:pt>
    <dgm:pt modelId="{413E325A-9CB0-4EED-A672-B867866B75B8}" type="pres">
      <dgm:prSet presAssocID="{0F96EB9A-CEA6-44AB-82EB-9B76507A1CB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A08458-A166-4CDB-8C82-D6739256F7EA}" type="pres">
      <dgm:prSet presAssocID="{0F96EB9A-CEA6-44AB-82EB-9B76507A1CB0}" presName="level3hierChild" presStyleCnt="0"/>
      <dgm:spPr/>
    </dgm:pt>
  </dgm:ptLst>
  <dgm:cxnLst>
    <dgm:cxn modelId="{1CD762C1-EB8A-4A8C-9406-D6DEAABFCAEB}" type="presOf" srcId="{0F96EB9A-CEA6-44AB-82EB-9B76507A1CB0}" destId="{413E325A-9CB0-4EED-A672-B867866B75B8}" srcOrd="0" destOrd="0" presId="urn:microsoft.com/office/officeart/2005/8/layout/hierarchy2"/>
    <dgm:cxn modelId="{966DF9DF-7C44-4C5E-AC03-7B99908D858F}" type="presOf" srcId="{4023BE9E-3086-4DD2-9681-2C456157357B}" destId="{516EEDB7-5BDD-4764-8B98-D94514B90E3C}" srcOrd="0" destOrd="0" presId="urn:microsoft.com/office/officeart/2005/8/layout/hierarchy2"/>
    <dgm:cxn modelId="{518A81D3-492F-4B5B-AF02-D418941C1B8C}" type="presOf" srcId="{6557890F-E0AD-4877-8F1F-D0D9EFC122F6}" destId="{D111DA1A-7716-461A-9B23-78F57057831D}" srcOrd="1" destOrd="0" presId="urn:microsoft.com/office/officeart/2005/8/layout/hierarchy2"/>
    <dgm:cxn modelId="{3FB8FC66-DF40-452B-B690-11DB424483CD}" type="presOf" srcId="{F8D2FF4C-D83D-4D29-905E-0F85390DDDAA}" destId="{3FF68FB0-3ACF-4DB3-A76F-00B3618045D0}" srcOrd="0" destOrd="0" presId="urn:microsoft.com/office/officeart/2005/8/layout/hierarchy2"/>
    <dgm:cxn modelId="{A4C8570E-EA0C-4108-92E6-4A5967399A01}" srcId="{1BE7ACCD-575C-42B1-A86D-D8E7F7D80822}" destId="{23B8F0A0-7F46-47B0-986E-5BAD3D3871FD}" srcOrd="1" destOrd="0" parTransId="{F344CDF2-E04C-4EA2-8D64-61031B249A59}" sibTransId="{01F58DC3-126A-438D-8AE2-901391FE0654}"/>
    <dgm:cxn modelId="{ED8DBF09-6F91-46F9-8C2B-5C89C4B71F4B}" type="presOf" srcId="{F8D2FF4C-D83D-4D29-905E-0F85390DDDAA}" destId="{335866D5-309B-4DEB-A445-B365BD862989}" srcOrd="1" destOrd="0" presId="urn:microsoft.com/office/officeart/2005/8/layout/hierarchy2"/>
    <dgm:cxn modelId="{F5E5A49E-3185-4D4B-93AC-2829BFD673BE}" srcId="{1BE7ACCD-575C-42B1-A86D-D8E7F7D80822}" destId="{0B272EDB-F0D6-4DF1-B01C-C2BE46F68023}" srcOrd="0" destOrd="0" parTransId="{6557890F-E0AD-4877-8F1F-D0D9EFC122F6}" sibTransId="{7199D0A2-3486-4F84-83B3-EBEE21ED3071}"/>
    <dgm:cxn modelId="{77C0958C-1B1A-4BF7-9C7D-0F8D5802ACB7}" type="presOf" srcId="{0B272EDB-F0D6-4DF1-B01C-C2BE46F68023}" destId="{B816CFF6-8DC3-4A3C-B26B-4C82946B1BD5}" srcOrd="0" destOrd="0" presId="urn:microsoft.com/office/officeart/2005/8/layout/hierarchy2"/>
    <dgm:cxn modelId="{6267E25D-4A74-4DF1-B1AE-1C81656658CD}" srcId="{0B272EDB-F0D6-4DF1-B01C-C2BE46F68023}" destId="{387B9CBD-CCBD-4152-9497-9CD6A063D1D9}" srcOrd="0" destOrd="0" parTransId="{4023BE9E-3086-4DD2-9681-2C456157357B}" sibTransId="{B8B0E0F2-124D-47D2-93ED-31DB229119FE}"/>
    <dgm:cxn modelId="{452702AA-FF75-48A7-9B7D-6D0ACFE001B6}" srcId="{D2A4690F-B0D0-4BE3-9E7C-742A52559535}" destId="{1BE7ACCD-575C-42B1-A86D-D8E7F7D80822}" srcOrd="0" destOrd="0" parTransId="{F7491704-9D0E-4AFE-A569-BB4F0F824763}" sibTransId="{35E4C081-DEF0-4A3E-AEA8-C1719E013143}"/>
    <dgm:cxn modelId="{DDB84B00-4E4F-4E57-8501-FE6B6D7264E3}" type="presOf" srcId="{1BE7ACCD-575C-42B1-A86D-D8E7F7D80822}" destId="{E63F7AFB-DF5D-4F67-A23C-342849D9C339}" srcOrd="0" destOrd="0" presId="urn:microsoft.com/office/officeart/2005/8/layout/hierarchy2"/>
    <dgm:cxn modelId="{7B001C5E-0903-4F3B-8D25-20F5961326D9}" type="presOf" srcId="{F344CDF2-E04C-4EA2-8D64-61031B249A59}" destId="{9DF2456E-483C-4E03-B8BC-BF22556A479F}" srcOrd="1" destOrd="0" presId="urn:microsoft.com/office/officeart/2005/8/layout/hierarchy2"/>
    <dgm:cxn modelId="{BB6E935F-B9B4-47E6-8F49-715EBE8E15E0}" type="presOf" srcId="{6557890F-E0AD-4877-8F1F-D0D9EFC122F6}" destId="{2457AB72-49F1-48CC-A059-E6922C858B07}" srcOrd="0" destOrd="0" presId="urn:microsoft.com/office/officeart/2005/8/layout/hierarchy2"/>
    <dgm:cxn modelId="{C25EFAD1-FFCC-4F0B-8341-F898A837E7B5}" srcId="{23B8F0A0-7F46-47B0-986E-5BAD3D3871FD}" destId="{0F96EB9A-CEA6-44AB-82EB-9B76507A1CB0}" srcOrd="0" destOrd="0" parTransId="{F8D2FF4C-D83D-4D29-905E-0F85390DDDAA}" sibTransId="{9C1508AB-8057-476D-AF49-D78BBCEBAEB3}"/>
    <dgm:cxn modelId="{C479B77E-4BC5-42AC-B4C7-8F274CB527CB}" type="presOf" srcId="{387B9CBD-CCBD-4152-9497-9CD6A063D1D9}" destId="{77448B4F-09CD-4B5C-896E-9C03DC0378F5}" srcOrd="0" destOrd="0" presId="urn:microsoft.com/office/officeart/2005/8/layout/hierarchy2"/>
    <dgm:cxn modelId="{B34FB606-BE79-4D50-8829-CF9437FD2FA4}" type="presOf" srcId="{4023BE9E-3086-4DD2-9681-2C456157357B}" destId="{CE335234-5683-4A05-96DC-5CCB9AD73BA7}" srcOrd="1" destOrd="0" presId="urn:microsoft.com/office/officeart/2005/8/layout/hierarchy2"/>
    <dgm:cxn modelId="{F976250A-DCF4-4BF7-A918-9BE73B1AE11F}" type="presOf" srcId="{D2A4690F-B0D0-4BE3-9E7C-742A52559535}" destId="{DE79D2F9-DC0C-48B0-94B3-25B41A03EC06}" srcOrd="0" destOrd="0" presId="urn:microsoft.com/office/officeart/2005/8/layout/hierarchy2"/>
    <dgm:cxn modelId="{65C0A29D-FDA0-4D63-A5A9-B06AAAEA9105}" type="presOf" srcId="{23B8F0A0-7F46-47B0-986E-5BAD3D3871FD}" destId="{369054CC-EB83-4926-8728-FD8818F45F8E}" srcOrd="0" destOrd="0" presId="urn:microsoft.com/office/officeart/2005/8/layout/hierarchy2"/>
    <dgm:cxn modelId="{B4D8C7E9-ABEA-48E7-9819-BCE901256753}" type="presOf" srcId="{F344CDF2-E04C-4EA2-8D64-61031B249A59}" destId="{2EE584C7-0C31-4183-B774-C7F13A8F2606}" srcOrd="0" destOrd="0" presId="urn:microsoft.com/office/officeart/2005/8/layout/hierarchy2"/>
    <dgm:cxn modelId="{2EA11BA6-128E-4002-9055-4D933AD03752}" type="presParOf" srcId="{DE79D2F9-DC0C-48B0-94B3-25B41A03EC06}" destId="{0E975FAE-D78E-4AC0-BFAA-D00EB66065BE}" srcOrd="0" destOrd="0" presId="urn:microsoft.com/office/officeart/2005/8/layout/hierarchy2"/>
    <dgm:cxn modelId="{6B28FBFC-9D10-4339-9FCC-ACD52723D3FC}" type="presParOf" srcId="{0E975FAE-D78E-4AC0-BFAA-D00EB66065BE}" destId="{E63F7AFB-DF5D-4F67-A23C-342849D9C339}" srcOrd="0" destOrd="0" presId="urn:microsoft.com/office/officeart/2005/8/layout/hierarchy2"/>
    <dgm:cxn modelId="{ECDAEF28-B93F-46DE-B484-0C7390D662A8}" type="presParOf" srcId="{0E975FAE-D78E-4AC0-BFAA-D00EB66065BE}" destId="{D5AA2AE2-F0EC-4C10-961D-3335200B911A}" srcOrd="1" destOrd="0" presId="urn:microsoft.com/office/officeart/2005/8/layout/hierarchy2"/>
    <dgm:cxn modelId="{F36C92F9-AC7B-4A54-8F72-6132E74D3A2C}" type="presParOf" srcId="{D5AA2AE2-F0EC-4C10-961D-3335200B911A}" destId="{2457AB72-49F1-48CC-A059-E6922C858B07}" srcOrd="0" destOrd="0" presId="urn:microsoft.com/office/officeart/2005/8/layout/hierarchy2"/>
    <dgm:cxn modelId="{4124DD26-23A9-4185-BA66-D00B7D587828}" type="presParOf" srcId="{2457AB72-49F1-48CC-A059-E6922C858B07}" destId="{D111DA1A-7716-461A-9B23-78F57057831D}" srcOrd="0" destOrd="0" presId="urn:microsoft.com/office/officeart/2005/8/layout/hierarchy2"/>
    <dgm:cxn modelId="{BB1F2327-0C56-414A-A117-DE69D8777216}" type="presParOf" srcId="{D5AA2AE2-F0EC-4C10-961D-3335200B911A}" destId="{9A45384D-09A7-4C25-A711-41A41006A799}" srcOrd="1" destOrd="0" presId="urn:microsoft.com/office/officeart/2005/8/layout/hierarchy2"/>
    <dgm:cxn modelId="{4698720A-9F7F-4327-B23E-495972E61072}" type="presParOf" srcId="{9A45384D-09A7-4C25-A711-41A41006A799}" destId="{B816CFF6-8DC3-4A3C-B26B-4C82946B1BD5}" srcOrd="0" destOrd="0" presId="urn:microsoft.com/office/officeart/2005/8/layout/hierarchy2"/>
    <dgm:cxn modelId="{8780CE25-3B90-4D91-B283-0D630A1EFBF2}" type="presParOf" srcId="{9A45384D-09A7-4C25-A711-41A41006A799}" destId="{1E8E5F48-94F3-4506-AC50-996C7BF84164}" srcOrd="1" destOrd="0" presId="urn:microsoft.com/office/officeart/2005/8/layout/hierarchy2"/>
    <dgm:cxn modelId="{E3A52BBC-C3CF-4B04-8CD4-E4762871D830}" type="presParOf" srcId="{1E8E5F48-94F3-4506-AC50-996C7BF84164}" destId="{516EEDB7-5BDD-4764-8B98-D94514B90E3C}" srcOrd="0" destOrd="0" presId="urn:microsoft.com/office/officeart/2005/8/layout/hierarchy2"/>
    <dgm:cxn modelId="{9D31BAB8-3D83-4E74-B512-F8D743880DE3}" type="presParOf" srcId="{516EEDB7-5BDD-4764-8B98-D94514B90E3C}" destId="{CE335234-5683-4A05-96DC-5CCB9AD73BA7}" srcOrd="0" destOrd="0" presId="urn:microsoft.com/office/officeart/2005/8/layout/hierarchy2"/>
    <dgm:cxn modelId="{2C10FFFC-1765-4BA6-8F14-A6AB89DB9877}" type="presParOf" srcId="{1E8E5F48-94F3-4506-AC50-996C7BF84164}" destId="{C468030A-A96E-4F2B-9F62-FC991BB999D6}" srcOrd="1" destOrd="0" presId="urn:microsoft.com/office/officeart/2005/8/layout/hierarchy2"/>
    <dgm:cxn modelId="{A574EAE9-3459-4E1E-AB8E-42BF9725F963}" type="presParOf" srcId="{C468030A-A96E-4F2B-9F62-FC991BB999D6}" destId="{77448B4F-09CD-4B5C-896E-9C03DC0378F5}" srcOrd="0" destOrd="0" presId="urn:microsoft.com/office/officeart/2005/8/layout/hierarchy2"/>
    <dgm:cxn modelId="{A908B623-2149-46DA-B56F-FC3CEA0F46C6}" type="presParOf" srcId="{C468030A-A96E-4F2B-9F62-FC991BB999D6}" destId="{C447239E-9B31-4DEC-9873-ED65EDC8111D}" srcOrd="1" destOrd="0" presId="urn:microsoft.com/office/officeart/2005/8/layout/hierarchy2"/>
    <dgm:cxn modelId="{A0C169FA-69CC-4873-ADC9-3F4A7A735BF4}" type="presParOf" srcId="{D5AA2AE2-F0EC-4C10-961D-3335200B911A}" destId="{2EE584C7-0C31-4183-B774-C7F13A8F2606}" srcOrd="2" destOrd="0" presId="urn:microsoft.com/office/officeart/2005/8/layout/hierarchy2"/>
    <dgm:cxn modelId="{2D3E9BBC-28B0-470A-B600-7FB2EBB3C7E3}" type="presParOf" srcId="{2EE584C7-0C31-4183-B774-C7F13A8F2606}" destId="{9DF2456E-483C-4E03-B8BC-BF22556A479F}" srcOrd="0" destOrd="0" presId="urn:microsoft.com/office/officeart/2005/8/layout/hierarchy2"/>
    <dgm:cxn modelId="{C8C953DB-07E5-4EDA-A831-9137EF11E772}" type="presParOf" srcId="{D5AA2AE2-F0EC-4C10-961D-3335200B911A}" destId="{2EE38F35-7471-43D3-AC0C-123CFAB280B9}" srcOrd="3" destOrd="0" presId="urn:microsoft.com/office/officeart/2005/8/layout/hierarchy2"/>
    <dgm:cxn modelId="{2E0B27E5-57E7-4820-95D1-485342D07880}" type="presParOf" srcId="{2EE38F35-7471-43D3-AC0C-123CFAB280B9}" destId="{369054CC-EB83-4926-8728-FD8818F45F8E}" srcOrd="0" destOrd="0" presId="urn:microsoft.com/office/officeart/2005/8/layout/hierarchy2"/>
    <dgm:cxn modelId="{1CA2B5BD-8203-4821-A37B-F963118EE41B}" type="presParOf" srcId="{2EE38F35-7471-43D3-AC0C-123CFAB280B9}" destId="{35650BFC-4A69-4ED2-81C3-4072D1D4CE67}" srcOrd="1" destOrd="0" presId="urn:microsoft.com/office/officeart/2005/8/layout/hierarchy2"/>
    <dgm:cxn modelId="{0F1E0C10-2716-415C-9E96-3E87C58A4FED}" type="presParOf" srcId="{35650BFC-4A69-4ED2-81C3-4072D1D4CE67}" destId="{3FF68FB0-3ACF-4DB3-A76F-00B3618045D0}" srcOrd="0" destOrd="0" presId="urn:microsoft.com/office/officeart/2005/8/layout/hierarchy2"/>
    <dgm:cxn modelId="{CB98A9FD-B72B-4133-B7A8-25FE36693B2A}" type="presParOf" srcId="{3FF68FB0-3ACF-4DB3-A76F-00B3618045D0}" destId="{335866D5-309B-4DEB-A445-B365BD862989}" srcOrd="0" destOrd="0" presId="urn:microsoft.com/office/officeart/2005/8/layout/hierarchy2"/>
    <dgm:cxn modelId="{8F10F29E-6B0D-4745-BF73-F5184DE0A640}" type="presParOf" srcId="{35650BFC-4A69-4ED2-81C3-4072D1D4CE67}" destId="{99C768FD-715F-4C2D-8D0E-39DC0AC92B80}" srcOrd="1" destOrd="0" presId="urn:microsoft.com/office/officeart/2005/8/layout/hierarchy2"/>
    <dgm:cxn modelId="{4A16ADF0-4486-4F21-B24E-392EFF3C194B}" type="presParOf" srcId="{99C768FD-715F-4C2D-8D0E-39DC0AC92B80}" destId="{413E325A-9CB0-4EED-A672-B867866B75B8}" srcOrd="0" destOrd="0" presId="urn:microsoft.com/office/officeart/2005/8/layout/hierarchy2"/>
    <dgm:cxn modelId="{A0895926-C2C5-4A9A-8141-6982F3AA68C1}" type="presParOf" srcId="{99C768FD-715F-4C2D-8D0E-39DC0AC92B80}" destId="{9BA08458-A166-4CDB-8C82-D6739256F7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3A7D6C-CD18-43EF-9B77-5EBD8AC647FC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AA5090-DC4C-41F3-8068-A87DBA829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9DFAAA-CB87-4008-B479-28F96BD0BF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217773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5F2F6-A711-4101-902A-5765223666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9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6426D-8317-4181-AEC1-DBD7A7AF1F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221D9C-8B29-48A1-86BA-7B5C997B69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4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221D9C-8B29-48A1-86BA-7B5C997B69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8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221D9C-8B29-48A1-86BA-7B5C997B69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9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221D9C-8B29-48A1-86BA-7B5C997B69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2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221D9C-8B29-48A1-86BA-7B5C997B69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221D9C-8B29-48A1-86BA-7B5C997B69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8980-A319-4016-9260-71DD89847D4F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D3FF-80D9-4CD0-BF4C-70C737721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E031-9540-4241-B239-7451D3FE3C1F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C501-6517-4FBF-B083-7ECBD7A33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FFF7-1EBC-475F-A65E-8538A133BBEC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E065-DEE6-4CF7-B786-AC56C51B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24D8-8217-4D60-92A9-370D3A5A013A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A402-876C-42F6-BE84-7B3868285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1F102-E757-4404-955F-ED193816AFD9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C0AC-3032-466C-AD09-6425C00CD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618A8-16FA-496C-BA52-4DA254F0FE87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0D16-5CD8-4802-9F7B-ED0405967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4B5A-7BF9-46B2-9C8B-DBD69B0F42C0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FE26-E9B4-4269-B774-6D4986AA6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C97FA-95B0-41CD-B188-6556DAF871CC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840B-CD7B-4773-8169-E96CD508B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2FE0-7869-417D-BD2F-737D41F4FC81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44AA9-7F1D-48EF-865E-1924023CD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5C0A-5871-4ABF-984B-F7B619212D36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A817-080C-4E46-8A4A-569066C51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377A-5759-4ABF-9411-FCFE81C221FB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DFA5-CC2E-4C83-99B8-CBB99D6D4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2EBC18-BB5D-447E-A6C1-3841053A4B8B}" type="datetimeFigureOut">
              <a:rPr lang="en-US"/>
              <a:pPr>
                <a:defRPr/>
              </a:pPr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04CB8C-335D-44CE-957F-14BFCBD02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_shabanloei@yahoo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D9B32-B518-4D24-A417-467B23455140}" type="slidenum">
              <a:rPr lang="fa-IR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/>
          </p:cNvSpPr>
          <p:nvPr>
            <p:ph type="body" idx="1"/>
          </p:nvPr>
        </p:nvSpPr>
        <p:spPr>
          <a:xfrm>
            <a:off x="457200" y="2138363"/>
            <a:ext cx="8229600" cy="2370137"/>
          </a:xfrm>
        </p:spPr>
        <p:txBody>
          <a:bodyPr/>
          <a:lstStyle/>
          <a:p>
            <a:endParaRPr lang="en-US" smtClean="0"/>
          </a:p>
          <a:p>
            <a:pPr algn="ctr" rtl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066800" y="3048000"/>
            <a:ext cx="3597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732" name="Freeform 4"/>
          <p:cNvSpPr>
            <a:spLocks noEditPoints="1"/>
          </p:cNvSpPr>
          <p:nvPr/>
        </p:nvSpPr>
        <p:spPr bwMode="auto">
          <a:xfrm>
            <a:off x="2971800" y="1828800"/>
            <a:ext cx="4114800" cy="2819400"/>
          </a:xfrm>
          <a:custGeom>
            <a:avLst/>
            <a:gdLst>
              <a:gd name="T0" fmla="*/ 1174 w 2844"/>
              <a:gd name="T1" fmla="*/ 432 h 1902"/>
              <a:gd name="T2" fmla="*/ 1244 w 2844"/>
              <a:gd name="T3" fmla="*/ 97 h 1902"/>
              <a:gd name="T4" fmla="*/ 1373 w 2844"/>
              <a:gd name="T5" fmla="*/ 138 h 1902"/>
              <a:gd name="T6" fmla="*/ 1617 w 2844"/>
              <a:gd name="T7" fmla="*/ 714 h 1902"/>
              <a:gd name="T8" fmla="*/ 2087 w 2844"/>
              <a:gd name="T9" fmla="*/ 1432 h 1902"/>
              <a:gd name="T10" fmla="*/ 2734 w 2844"/>
              <a:gd name="T11" fmla="*/ 1512 h 1902"/>
              <a:gd name="T12" fmla="*/ 1853 w 2844"/>
              <a:gd name="T13" fmla="*/ 1360 h 1902"/>
              <a:gd name="T14" fmla="*/ 1942 w 2844"/>
              <a:gd name="T15" fmla="*/ 1467 h 1902"/>
              <a:gd name="T16" fmla="*/ 2642 w 2844"/>
              <a:gd name="T17" fmla="*/ 1527 h 1902"/>
              <a:gd name="T18" fmla="*/ 1803 w 2844"/>
              <a:gd name="T19" fmla="*/ 1432 h 1902"/>
              <a:gd name="T20" fmla="*/ 1546 w 2844"/>
              <a:gd name="T21" fmla="*/ 1348 h 1902"/>
              <a:gd name="T22" fmla="*/ 1471 w 2844"/>
              <a:gd name="T23" fmla="*/ 1485 h 1902"/>
              <a:gd name="T24" fmla="*/ 1536 w 2844"/>
              <a:gd name="T25" fmla="*/ 1421 h 1902"/>
              <a:gd name="T26" fmla="*/ 1632 w 2844"/>
              <a:gd name="T27" fmla="*/ 1495 h 1902"/>
              <a:gd name="T28" fmla="*/ 1660 w 2844"/>
              <a:gd name="T29" fmla="*/ 1650 h 1902"/>
              <a:gd name="T30" fmla="*/ 1833 w 2844"/>
              <a:gd name="T31" fmla="*/ 1591 h 1902"/>
              <a:gd name="T32" fmla="*/ 1863 w 2844"/>
              <a:gd name="T33" fmla="*/ 1568 h 1902"/>
              <a:gd name="T34" fmla="*/ 1647 w 2844"/>
              <a:gd name="T35" fmla="*/ 1723 h 1902"/>
              <a:gd name="T36" fmla="*/ 1474 w 2844"/>
              <a:gd name="T37" fmla="*/ 1789 h 1902"/>
              <a:gd name="T38" fmla="*/ 1112 w 2844"/>
              <a:gd name="T39" fmla="*/ 1569 h 1902"/>
              <a:gd name="T40" fmla="*/ 1118 w 2844"/>
              <a:gd name="T41" fmla="*/ 1505 h 1902"/>
              <a:gd name="T42" fmla="*/ 7 w 2844"/>
              <a:gd name="T43" fmla="*/ 1508 h 1902"/>
              <a:gd name="T44" fmla="*/ 1070 w 2844"/>
              <a:gd name="T45" fmla="*/ 766 h 1902"/>
              <a:gd name="T46" fmla="*/ 684 w 2844"/>
              <a:gd name="T47" fmla="*/ 1150 h 1902"/>
              <a:gd name="T48" fmla="*/ 1033 w 2844"/>
              <a:gd name="T49" fmla="*/ 1143 h 1902"/>
              <a:gd name="T50" fmla="*/ 952 w 2844"/>
              <a:gd name="T51" fmla="*/ 1223 h 1902"/>
              <a:gd name="T52" fmla="*/ 1240 w 2844"/>
              <a:gd name="T53" fmla="*/ 602 h 1902"/>
              <a:gd name="T54" fmla="*/ 1395 w 2844"/>
              <a:gd name="T55" fmla="*/ 1329 h 1902"/>
              <a:gd name="T56" fmla="*/ 1222 w 2844"/>
              <a:gd name="T57" fmla="*/ 1547 h 1902"/>
              <a:gd name="T58" fmla="*/ 1523 w 2844"/>
              <a:gd name="T59" fmla="*/ 1309 h 1902"/>
              <a:gd name="T60" fmla="*/ 1610 w 2844"/>
              <a:gd name="T61" fmla="*/ 1616 h 1902"/>
              <a:gd name="T62" fmla="*/ 1445 w 2844"/>
              <a:gd name="T63" fmla="*/ 1527 h 1902"/>
              <a:gd name="T64" fmla="*/ 1274 w 2844"/>
              <a:gd name="T65" fmla="*/ 1623 h 1902"/>
              <a:gd name="T66" fmla="*/ 1174 w 2844"/>
              <a:gd name="T67" fmla="*/ 1614 h 1902"/>
              <a:gd name="T68" fmla="*/ 1572 w 2844"/>
              <a:gd name="T69" fmla="*/ 1688 h 1902"/>
              <a:gd name="T70" fmla="*/ 1330 w 2844"/>
              <a:gd name="T71" fmla="*/ 1598 h 1902"/>
              <a:gd name="T72" fmla="*/ 1184 w 2844"/>
              <a:gd name="T73" fmla="*/ 916 h 1902"/>
              <a:gd name="T74" fmla="*/ 372 w 2844"/>
              <a:gd name="T75" fmla="*/ 1155 h 1902"/>
              <a:gd name="T76" fmla="*/ 833 w 2844"/>
              <a:gd name="T77" fmla="*/ 838 h 1902"/>
              <a:gd name="T78" fmla="*/ 1259 w 2844"/>
              <a:gd name="T79" fmla="*/ 1015 h 1902"/>
              <a:gd name="T80" fmla="*/ 767 w 2844"/>
              <a:gd name="T81" fmla="*/ 1060 h 1902"/>
              <a:gd name="T82" fmla="*/ 1100 w 2844"/>
              <a:gd name="T83" fmla="*/ 1057 h 1902"/>
              <a:gd name="T84" fmla="*/ 1234 w 2844"/>
              <a:gd name="T85" fmla="*/ 1003 h 1902"/>
              <a:gd name="T86" fmla="*/ 914 w 2844"/>
              <a:gd name="T87" fmla="*/ 1005 h 1902"/>
              <a:gd name="T88" fmla="*/ 1588 w 2844"/>
              <a:gd name="T89" fmla="*/ 1243 h 1902"/>
              <a:gd name="T90" fmla="*/ 1227 w 2844"/>
              <a:gd name="T91" fmla="*/ 1072 h 1902"/>
              <a:gd name="T92" fmla="*/ 1343 w 2844"/>
              <a:gd name="T93" fmla="*/ 611 h 1902"/>
              <a:gd name="T94" fmla="*/ 1368 w 2844"/>
              <a:gd name="T95" fmla="*/ 506 h 1902"/>
              <a:gd name="T96" fmla="*/ 1770 w 2844"/>
              <a:gd name="T97" fmla="*/ 948 h 1902"/>
              <a:gd name="T98" fmla="*/ 1795 w 2844"/>
              <a:gd name="T99" fmla="*/ 1213 h 1902"/>
              <a:gd name="T100" fmla="*/ 1657 w 2844"/>
              <a:gd name="T101" fmla="*/ 1208 h 1902"/>
              <a:gd name="T102" fmla="*/ 1325 w 2844"/>
              <a:gd name="T103" fmla="*/ 774 h 1902"/>
              <a:gd name="T104" fmla="*/ 1302 w 2844"/>
              <a:gd name="T105" fmla="*/ 1139 h 1902"/>
              <a:gd name="T106" fmla="*/ 1261 w 2844"/>
              <a:gd name="T107" fmla="*/ 1120 h 1902"/>
              <a:gd name="T108" fmla="*/ 1016 w 2844"/>
              <a:gd name="T109" fmla="*/ 1338 h 1902"/>
              <a:gd name="T110" fmla="*/ 1048 w 2844"/>
              <a:gd name="T111" fmla="*/ 1486 h 1902"/>
              <a:gd name="T112" fmla="*/ 1177 w 2844"/>
              <a:gd name="T113" fmla="*/ 1329 h 1902"/>
              <a:gd name="T114" fmla="*/ 1344 w 2844"/>
              <a:gd name="T115" fmla="*/ 1210 h 1902"/>
              <a:gd name="T116" fmla="*/ 1520 w 2844"/>
              <a:gd name="T117" fmla="*/ 1208 h 1902"/>
              <a:gd name="T118" fmla="*/ 1391 w 2844"/>
              <a:gd name="T119" fmla="*/ 987 h 1902"/>
              <a:gd name="T120" fmla="*/ 1459 w 2844"/>
              <a:gd name="T121" fmla="*/ 984 h 1902"/>
              <a:gd name="T122" fmla="*/ 1251 w 2844"/>
              <a:gd name="T123" fmla="*/ 936 h 1902"/>
              <a:gd name="T124" fmla="*/ 1184 w 2844"/>
              <a:gd name="T125" fmla="*/ 649 h 19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44"/>
              <a:gd name="T190" fmla="*/ 0 h 1902"/>
              <a:gd name="T191" fmla="*/ 2844 w 2844"/>
              <a:gd name="T192" fmla="*/ 1902 h 19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44" h="1902">
                <a:moveTo>
                  <a:pt x="1144" y="779"/>
                </a:moveTo>
                <a:lnTo>
                  <a:pt x="1138" y="775"/>
                </a:lnTo>
                <a:lnTo>
                  <a:pt x="1132" y="771"/>
                </a:lnTo>
                <a:lnTo>
                  <a:pt x="1128" y="766"/>
                </a:lnTo>
                <a:lnTo>
                  <a:pt x="1122" y="762"/>
                </a:lnTo>
                <a:lnTo>
                  <a:pt x="1118" y="759"/>
                </a:lnTo>
                <a:lnTo>
                  <a:pt x="1113" y="755"/>
                </a:lnTo>
                <a:lnTo>
                  <a:pt x="1109" y="750"/>
                </a:lnTo>
                <a:lnTo>
                  <a:pt x="1104" y="746"/>
                </a:lnTo>
                <a:lnTo>
                  <a:pt x="1102" y="742"/>
                </a:lnTo>
                <a:lnTo>
                  <a:pt x="1099" y="736"/>
                </a:lnTo>
                <a:lnTo>
                  <a:pt x="1096" y="731"/>
                </a:lnTo>
                <a:lnTo>
                  <a:pt x="1093" y="727"/>
                </a:lnTo>
                <a:lnTo>
                  <a:pt x="1091" y="723"/>
                </a:lnTo>
                <a:lnTo>
                  <a:pt x="1091" y="717"/>
                </a:lnTo>
                <a:lnTo>
                  <a:pt x="1090" y="713"/>
                </a:lnTo>
                <a:lnTo>
                  <a:pt x="1091" y="707"/>
                </a:lnTo>
                <a:lnTo>
                  <a:pt x="1091" y="694"/>
                </a:lnTo>
                <a:lnTo>
                  <a:pt x="1093" y="681"/>
                </a:lnTo>
                <a:lnTo>
                  <a:pt x="1096" y="669"/>
                </a:lnTo>
                <a:lnTo>
                  <a:pt x="1097" y="657"/>
                </a:lnTo>
                <a:lnTo>
                  <a:pt x="1100" y="647"/>
                </a:lnTo>
                <a:lnTo>
                  <a:pt x="1104" y="638"/>
                </a:lnTo>
                <a:lnTo>
                  <a:pt x="1107" y="628"/>
                </a:lnTo>
                <a:lnTo>
                  <a:pt x="1112" y="619"/>
                </a:lnTo>
                <a:lnTo>
                  <a:pt x="1116" y="611"/>
                </a:lnTo>
                <a:lnTo>
                  <a:pt x="1122" y="601"/>
                </a:lnTo>
                <a:lnTo>
                  <a:pt x="1128" y="592"/>
                </a:lnTo>
                <a:lnTo>
                  <a:pt x="1134" y="582"/>
                </a:lnTo>
                <a:lnTo>
                  <a:pt x="1141" y="571"/>
                </a:lnTo>
                <a:lnTo>
                  <a:pt x="1148" y="560"/>
                </a:lnTo>
                <a:lnTo>
                  <a:pt x="1157" y="547"/>
                </a:lnTo>
                <a:lnTo>
                  <a:pt x="1166" y="534"/>
                </a:lnTo>
                <a:lnTo>
                  <a:pt x="1163" y="519"/>
                </a:lnTo>
                <a:lnTo>
                  <a:pt x="1160" y="505"/>
                </a:lnTo>
                <a:lnTo>
                  <a:pt x="1157" y="489"/>
                </a:lnTo>
                <a:lnTo>
                  <a:pt x="1154" y="474"/>
                </a:lnTo>
                <a:lnTo>
                  <a:pt x="1151" y="460"/>
                </a:lnTo>
                <a:lnTo>
                  <a:pt x="1148" y="444"/>
                </a:lnTo>
                <a:lnTo>
                  <a:pt x="1145" y="429"/>
                </a:lnTo>
                <a:lnTo>
                  <a:pt x="1141" y="413"/>
                </a:lnTo>
                <a:lnTo>
                  <a:pt x="1138" y="398"/>
                </a:lnTo>
                <a:lnTo>
                  <a:pt x="1134" y="382"/>
                </a:lnTo>
                <a:lnTo>
                  <a:pt x="1131" y="365"/>
                </a:lnTo>
                <a:lnTo>
                  <a:pt x="1126" y="349"/>
                </a:lnTo>
                <a:lnTo>
                  <a:pt x="1123" y="332"/>
                </a:lnTo>
                <a:lnTo>
                  <a:pt x="1119" y="314"/>
                </a:lnTo>
                <a:lnTo>
                  <a:pt x="1115" y="297"/>
                </a:lnTo>
                <a:lnTo>
                  <a:pt x="1110" y="279"/>
                </a:lnTo>
                <a:lnTo>
                  <a:pt x="1122" y="238"/>
                </a:lnTo>
                <a:lnTo>
                  <a:pt x="1148" y="281"/>
                </a:lnTo>
                <a:lnTo>
                  <a:pt x="1152" y="305"/>
                </a:lnTo>
                <a:lnTo>
                  <a:pt x="1157" y="327"/>
                </a:lnTo>
                <a:lnTo>
                  <a:pt x="1160" y="349"/>
                </a:lnTo>
                <a:lnTo>
                  <a:pt x="1164" y="371"/>
                </a:lnTo>
                <a:lnTo>
                  <a:pt x="1167" y="393"/>
                </a:lnTo>
                <a:lnTo>
                  <a:pt x="1171" y="413"/>
                </a:lnTo>
                <a:lnTo>
                  <a:pt x="1174" y="432"/>
                </a:lnTo>
                <a:lnTo>
                  <a:pt x="1179" y="452"/>
                </a:lnTo>
                <a:lnTo>
                  <a:pt x="1181" y="471"/>
                </a:lnTo>
                <a:lnTo>
                  <a:pt x="1184" y="490"/>
                </a:lnTo>
                <a:lnTo>
                  <a:pt x="1187" y="509"/>
                </a:lnTo>
                <a:lnTo>
                  <a:pt x="1192" y="528"/>
                </a:lnTo>
                <a:lnTo>
                  <a:pt x="1195" y="545"/>
                </a:lnTo>
                <a:lnTo>
                  <a:pt x="1197" y="564"/>
                </a:lnTo>
                <a:lnTo>
                  <a:pt x="1200" y="583"/>
                </a:lnTo>
                <a:lnTo>
                  <a:pt x="1203" y="601"/>
                </a:lnTo>
                <a:lnTo>
                  <a:pt x="1206" y="590"/>
                </a:lnTo>
                <a:lnTo>
                  <a:pt x="1208" y="582"/>
                </a:lnTo>
                <a:lnTo>
                  <a:pt x="1211" y="573"/>
                </a:lnTo>
                <a:lnTo>
                  <a:pt x="1213" y="564"/>
                </a:lnTo>
                <a:lnTo>
                  <a:pt x="1218" y="555"/>
                </a:lnTo>
                <a:lnTo>
                  <a:pt x="1221" y="547"/>
                </a:lnTo>
                <a:lnTo>
                  <a:pt x="1225" y="538"/>
                </a:lnTo>
                <a:lnTo>
                  <a:pt x="1229" y="531"/>
                </a:lnTo>
                <a:lnTo>
                  <a:pt x="1235" y="522"/>
                </a:lnTo>
                <a:lnTo>
                  <a:pt x="1241" y="513"/>
                </a:lnTo>
                <a:lnTo>
                  <a:pt x="1247" y="503"/>
                </a:lnTo>
                <a:lnTo>
                  <a:pt x="1253" y="494"/>
                </a:lnTo>
                <a:lnTo>
                  <a:pt x="1260" y="483"/>
                </a:lnTo>
                <a:lnTo>
                  <a:pt x="1267" y="473"/>
                </a:lnTo>
                <a:lnTo>
                  <a:pt x="1274" y="460"/>
                </a:lnTo>
                <a:lnTo>
                  <a:pt x="1283" y="448"/>
                </a:lnTo>
                <a:lnTo>
                  <a:pt x="1280" y="425"/>
                </a:lnTo>
                <a:lnTo>
                  <a:pt x="1276" y="403"/>
                </a:lnTo>
                <a:lnTo>
                  <a:pt x="1273" y="381"/>
                </a:lnTo>
                <a:lnTo>
                  <a:pt x="1270" y="359"/>
                </a:lnTo>
                <a:lnTo>
                  <a:pt x="1267" y="339"/>
                </a:lnTo>
                <a:lnTo>
                  <a:pt x="1264" y="318"/>
                </a:lnTo>
                <a:lnTo>
                  <a:pt x="1260" y="298"/>
                </a:lnTo>
                <a:lnTo>
                  <a:pt x="1257" y="279"/>
                </a:lnTo>
                <a:lnTo>
                  <a:pt x="1254" y="260"/>
                </a:lnTo>
                <a:lnTo>
                  <a:pt x="1251" y="241"/>
                </a:lnTo>
                <a:lnTo>
                  <a:pt x="1248" y="224"/>
                </a:lnTo>
                <a:lnTo>
                  <a:pt x="1245" y="206"/>
                </a:lnTo>
                <a:lnTo>
                  <a:pt x="1243" y="190"/>
                </a:lnTo>
                <a:lnTo>
                  <a:pt x="1240" y="176"/>
                </a:lnTo>
                <a:lnTo>
                  <a:pt x="1237" y="160"/>
                </a:lnTo>
                <a:lnTo>
                  <a:pt x="1235" y="147"/>
                </a:lnTo>
                <a:lnTo>
                  <a:pt x="1235" y="145"/>
                </a:lnTo>
                <a:lnTo>
                  <a:pt x="1235" y="143"/>
                </a:lnTo>
                <a:lnTo>
                  <a:pt x="1235" y="141"/>
                </a:lnTo>
                <a:lnTo>
                  <a:pt x="1235" y="138"/>
                </a:lnTo>
                <a:lnTo>
                  <a:pt x="1235" y="134"/>
                </a:lnTo>
                <a:lnTo>
                  <a:pt x="1235" y="131"/>
                </a:lnTo>
                <a:lnTo>
                  <a:pt x="1235" y="127"/>
                </a:lnTo>
                <a:lnTo>
                  <a:pt x="1237" y="122"/>
                </a:lnTo>
                <a:lnTo>
                  <a:pt x="1237" y="118"/>
                </a:lnTo>
                <a:lnTo>
                  <a:pt x="1237" y="115"/>
                </a:lnTo>
                <a:lnTo>
                  <a:pt x="1238" y="111"/>
                </a:lnTo>
                <a:lnTo>
                  <a:pt x="1238" y="106"/>
                </a:lnTo>
                <a:lnTo>
                  <a:pt x="1240" y="102"/>
                </a:lnTo>
                <a:lnTo>
                  <a:pt x="1241" y="99"/>
                </a:lnTo>
                <a:lnTo>
                  <a:pt x="1243" y="96"/>
                </a:lnTo>
                <a:lnTo>
                  <a:pt x="1244" y="97"/>
                </a:lnTo>
                <a:lnTo>
                  <a:pt x="1245" y="99"/>
                </a:lnTo>
                <a:lnTo>
                  <a:pt x="1247" y="99"/>
                </a:lnTo>
                <a:lnTo>
                  <a:pt x="1248" y="100"/>
                </a:lnTo>
                <a:lnTo>
                  <a:pt x="1250" y="100"/>
                </a:lnTo>
                <a:lnTo>
                  <a:pt x="1250" y="102"/>
                </a:lnTo>
                <a:lnTo>
                  <a:pt x="1251" y="102"/>
                </a:lnTo>
                <a:lnTo>
                  <a:pt x="1251" y="103"/>
                </a:lnTo>
                <a:lnTo>
                  <a:pt x="1253" y="103"/>
                </a:lnTo>
                <a:lnTo>
                  <a:pt x="1253" y="105"/>
                </a:lnTo>
                <a:lnTo>
                  <a:pt x="1253" y="106"/>
                </a:lnTo>
                <a:lnTo>
                  <a:pt x="1254" y="106"/>
                </a:lnTo>
                <a:lnTo>
                  <a:pt x="1254" y="108"/>
                </a:lnTo>
                <a:lnTo>
                  <a:pt x="1257" y="121"/>
                </a:lnTo>
                <a:lnTo>
                  <a:pt x="1261" y="135"/>
                </a:lnTo>
                <a:lnTo>
                  <a:pt x="1266" y="154"/>
                </a:lnTo>
                <a:lnTo>
                  <a:pt x="1270" y="174"/>
                </a:lnTo>
                <a:lnTo>
                  <a:pt x="1274" y="198"/>
                </a:lnTo>
                <a:lnTo>
                  <a:pt x="1279" y="222"/>
                </a:lnTo>
                <a:lnTo>
                  <a:pt x="1285" y="250"/>
                </a:lnTo>
                <a:lnTo>
                  <a:pt x="1289" y="279"/>
                </a:lnTo>
                <a:lnTo>
                  <a:pt x="1295" y="310"/>
                </a:lnTo>
                <a:lnTo>
                  <a:pt x="1301" y="342"/>
                </a:lnTo>
                <a:lnTo>
                  <a:pt x="1305" y="374"/>
                </a:lnTo>
                <a:lnTo>
                  <a:pt x="1311" y="407"/>
                </a:lnTo>
                <a:lnTo>
                  <a:pt x="1317" y="442"/>
                </a:lnTo>
                <a:lnTo>
                  <a:pt x="1322" y="476"/>
                </a:lnTo>
                <a:lnTo>
                  <a:pt x="1328" y="510"/>
                </a:lnTo>
                <a:lnTo>
                  <a:pt x="1334" y="545"/>
                </a:lnTo>
                <a:lnTo>
                  <a:pt x="1334" y="534"/>
                </a:lnTo>
                <a:lnTo>
                  <a:pt x="1336" y="522"/>
                </a:lnTo>
                <a:lnTo>
                  <a:pt x="1338" y="512"/>
                </a:lnTo>
                <a:lnTo>
                  <a:pt x="1341" y="502"/>
                </a:lnTo>
                <a:lnTo>
                  <a:pt x="1344" y="491"/>
                </a:lnTo>
                <a:lnTo>
                  <a:pt x="1347" y="483"/>
                </a:lnTo>
                <a:lnTo>
                  <a:pt x="1352" y="474"/>
                </a:lnTo>
                <a:lnTo>
                  <a:pt x="1356" y="465"/>
                </a:lnTo>
                <a:lnTo>
                  <a:pt x="1362" y="455"/>
                </a:lnTo>
                <a:lnTo>
                  <a:pt x="1366" y="446"/>
                </a:lnTo>
                <a:lnTo>
                  <a:pt x="1373" y="436"/>
                </a:lnTo>
                <a:lnTo>
                  <a:pt x="1379" y="426"/>
                </a:lnTo>
                <a:lnTo>
                  <a:pt x="1386" y="414"/>
                </a:lnTo>
                <a:lnTo>
                  <a:pt x="1395" y="403"/>
                </a:lnTo>
                <a:lnTo>
                  <a:pt x="1404" y="390"/>
                </a:lnTo>
                <a:lnTo>
                  <a:pt x="1413" y="375"/>
                </a:lnTo>
                <a:lnTo>
                  <a:pt x="1410" y="352"/>
                </a:lnTo>
                <a:lnTo>
                  <a:pt x="1405" y="329"/>
                </a:lnTo>
                <a:lnTo>
                  <a:pt x="1402" y="305"/>
                </a:lnTo>
                <a:lnTo>
                  <a:pt x="1398" y="284"/>
                </a:lnTo>
                <a:lnTo>
                  <a:pt x="1394" y="262"/>
                </a:lnTo>
                <a:lnTo>
                  <a:pt x="1391" y="240"/>
                </a:lnTo>
                <a:lnTo>
                  <a:pt x="1386" y="220"/>
                </a:lnTo>
                <a:lnTo>
                  <a:pt x="1383" y="198"/>
                </a:lnTo>
                <a:lnTo>
                  <a:pt x="1379" y="177"/>
                </a:lnTo>
                <a:lnTo>
                  <a:pt x="1376" y="159"/>
                </a:lnTo>
                <a:lnTo>
                  <a:pt x="1373" y="138"/>
                </a:lnTo>
                <a:lnTo>
                  <a:pt x="1369" y="121"/>
                </a:lnTo>
                <a:lnTo>
                  <a:pt x="1366" y="102"/>
                </a:lnTo>
                <a:lnTo>
                  <a:pt x="1363" y="84"/>
                </a:lnTo>
                <a:lnTo>
                  <a:pt x="1360" y="67"/>
                </a:lnTo>
                <a:lnTo>
                  <a:pt x="1357" y="51"/>
                </a:lnTo>
                <a:lnTo>
                  <a:pt x="1357" y="49"/>
                </a:lnTo>
                <a:lnTo>
                  <a:pt x="1357" y="47"/>
                </a:lnTo>
                <a:lnTo>
                  <a:pt x="1357" y="45"/>
                </a:lnTo>
                <a:lnTo>
                  <a:pt x="1357" y="42"/>
                </a:lnTo>
                <a:lnTo>
                  <a:pt x="1357" y="38"/>
                </a:lnTo>
                <a:lnTo>
                  <a:pt x="1359" y="35"/>
                </a:lnTo>
                <a:lnTo>
                  <a:pt x="1359" y="31"/>
                </a:lnTo>
                <a:lnTo>
                  <a:pt x="1359" y="26"/>
                </a:lnTo>
                <a:lnTo>
                  <a:pt x="1359" y="22"/>
                </a:lnTo>
                <a:lnTo>
                  <a:pt x="1360" y="17"/>
                </a:lnTo>
                <a:lnTo>
                  <a:pt x="1360" y="15"/>
                </a:lnTo>
                <a:lnTo>
                  <a:pt x="1362" y="10"/>
                </a:lnTo>
                <a:lnTo>
                  <a:pt x="1362" y="6"/>
                </a:lnTo>
                <a:lnTo>
                  <a:pt x="1363" y="3"/>
                </a:lnTo>
                <a:lnTo>
                  <a:pt x="1365" y="0"/>
                </a:lnTo>
                <a:lnTo>
                  <a:pt x="1366" y="1"/>
                </a:lnTo>
                <a:lnTo>
                  <a:pt x="1368" y="1"/>
                </a:lnTo>
                <a:lnTo>
                  <a:pt x="1369" y="1"/>
                </a:lnTo>
                <a:lnTo>
                  <a:pt x="1369" y="3"/>
                </a:lnTo>
                <a:lnTo>
                  <a:pt x="1370" y="3"/>
                </a:lnTo>
                <a:lnTo>
                  <a:pt x="1370" y="4"/>
                </a:lnTo>
                <a:lnTo>
                  <a:pt x="1372" y="4"/>
                </a:lnTo>
                <a:lnTo>
                  <a:pt x="1373" y="6"/>
                </a:lnTo>
                <a:lnTo>
                  <a:pt x="1375" y="7"/>
                </a:lnTo>
                <a:lnTo>
                  <a:pt x="1375" y="9"/>
                </a:lnTo>
                <a:lnTo>
                  <a:pt x="1376" y="10"/>
                </a:lnTo>
                <a:lnTo>
                  <a:pt x="1378" y="12"/>
                </a:lnTo>
                <a:lnTo>
                  <a:pt x="1382" y="29"/>
                </a:lnTo>
                <a:lnTo>
                  <a:pt x="1386" y="52"/>
                </a:lnTo>
                <a:lnTo>
                  <a:pt x="1392" y="79"/>
                </a:lnTo>
                <a:lnTo>
                  <a:pt x="1399" y="111"/>
                </a:lnTo>
                <a:lnTo>
                  <a:pt x="1405" y="145"/>
                </a:lnTo>
                <a:lnTo>
                  <a:pt x="1413" y="183"/>
                </a:lnTo>
                <a:lnTo>
                  <a:pt x="1420" y="224"/>
                </a:lnTo>
                <a:lnTo>
                  <a:pt x="1427" y="266"/>
                </a:lnTo>
                <a:lnTo>
                  <a:pt x="1434" y="311"/>
                </a:lnTo>
                <a:lnTo>
                  <a:pt x="1442" y="356"/>
                </a:lnTo>
                <a:lnTo>
                  <a:pt x="1449" y="403"/>
                </a:lnTo>
                <a:lnTo>
                  <a:pt x="1455" y="448"/>
                </a:lnTo>
                <a:lnTo>
                  <a:pt x="1462" y="493"/>
                </a:lnTo>
                <a:lnTo>
                  <a:pt x="1468" y="537"/>
                </a:lnTo>
                <a:lnTo>
                  <a:pt x="1475" y="580"/>
                </a:lnTo>
                <a:lnTo>
                  <a:pt x="1481" y="621"/>
                </a:lnTo>
                <a:lnTo>
                  <a:pt x="1506" y="637"/>
                </a:lnTo>
                <a:lnTo>
                  <a:pt x="1532" y="654"/>
                </a:lnTo>
                <a:lnTo>
                  <a:pt x="1559" y="673"/>
                </a:lnTo>
                <a:lnTo>
                  <a:pt x="1588" y="694"/>
                </a:lnTo>
                <a:lnTo>
                  <a:pt x="1617" y="714"/>
                </a:lnTo>
                <a:lnTo>
                  <a:pt x="1648" y="734"/>
                </a:lnTo>
                <a:lnTo>
                  <a:pt x="1677" y="756"/>
                </a:lnTo>
                <a:lnTo>
                  <a:pt x="1705" y="779"/>
                </a:lnTo>
                <a:lnTo>
                  <a:pt x="1732" y="803"/>
                </a:lnTo>
                <a:lnTo>
                  <a:pt x="1758" y="827"/>
                </a:lnTo>
                <a:lnTo>
                  <a:pt x="1785" y="852"/>
                </a:lnTo>
                <a:lnTo>
                  <a:pt x="1806" y="878"/>
                </a:lnTo>
                <a:lnTo>
                  <a:pt x="1827" y="904"/>
                </a:lnTo>
                <a:lnTo>
                  <a:pt x="1846" y="931"/>
                </a:lnTo>
                <a:lnTo>
                  <a:pt x="1860" y="958"/>
                </a:lnTo>
                <a:lnTo>
                  <a:pt x="1872" y="986"/>
                </a:lnTo>
                <a:lnTo>
                  <a:pt x="1878" y="1002"/>
                </a:lnTo>
                <a:lnTo>
                  <a:pt x="1880" y="1019"/>
                </a:lnTo>
                <a:lnTo>
                  <a:pt x="1883" y="1037"/>
                </a:lnTo>
                <a:lnTo>
                  <a:pt x="1885" y="1054"/>
                </a:lnTo>
                <a:lnTo>
                  <a:pt x="1886" y="1072"/>
                </a:lnTo>
                <a:lnTo>
                  <a:pt x="1885" y="1089"/>
                </a:lnTo>
                <a:lnTo>
                  <a:pt x="1883" y="1107"/>
                </a:lnTo>
                <a:lnTo>
                  <a:pt x="1880" y="1124"/>
                </a:lnTo>
                <a:lnTo>
                  <a:pt x="1878" y="1141"/>
                </a:lnTo>
                <a:lnTo>
                  <a:pt x="1873" y="1157"/>
                </a:lnTo>
                <a:lnTo>
                  <a:pt x="1869" y="1175"/>
                </a:lnTo>
                <a:lnTo>
                  <a:pt x="1862" y="1191"/>
                </a:lnTo>
                <a:lnTo>
                  <a:pt x="1856" y="1207"/>
                </a:lnTo>
                <a:lnTo>
                  <a:pt x="1849" y="1223"/>
                </a:lnTo>
                <a:lnTo>
                  <a:pt x="1840" y="1237"/>
                </a:lnTo>
                <a:lnTo>
                  <a:pt x="1831" y="1252"/>
                </a:lnTo>
                <a:lnTo>
                  <a:pt x="1840" y="1261"/>
                </a:lnTo>
                <a:lnTo>
                  <a:pt x="1847" y="1268"/>
                </a:lnTo>
                <a:lnTo>
                  <a:pt x="1856" y="1277"/>
                </a:lnTo>
                <a:lnTo>
                  <a:pt x="1863" y="1284"/>
                </a:lnTo>
                <a:lnTo>
                  <a:pt x="1872" y="1293"/>
                </a:lnTo>
                <a:lnTo>
                  <a:pt x="1880" y="1300"/>
                </a:lnTo>
                <a:lnTo>
                  <a:pt x="1888" y="1307"/>
                </a:lnTo>
                <a:lnTo>
                  <a:pt x="1896" y="1316"/>
                </a:lnTo>
                <a:lnTo>
                  <a:pt x="1904" y="1323"/>
                </a:lnTo>
                <a:lnTo>
                  <a:pt x="1912" y="1331"/>
                </a:lnTo>
                <a:lnTo>
                  <a:pt x="1921" y="1338"/>
                </a:lnTo>
                <a:lnTo>
                  <a:pt x="1928" y="1345"/>
                </a:lnTo>
                <a:lnTo>
                  <a:pt x="1937" y="1352"/>
                </a:lnTo>
                <a:lnTo>
                  <a:pt x="1944" y="1360"/>
                </a:lnTo>
                <a:lnTo>
                  <a:pt x="1953" y="1365"/>
                </a:lnTo>
                <a:lnTo>
                  <a:pt x="1960" y="1373"/>
                </a:lnTo>
                <a:lnTo>
                  <a:pt x="1969" y="1380"/>
                </a:lnTo>
                <a:lnTo>
                  <a:pt x="1976" y="1386"/>
                </a:lnTo>
                <a:lnTo>
                  <a:pt x="1985" y="1392"/>
                </a:lnTo>
                <a:lnTo>
                  <a:pt x="1992" y="1397"/>
                </a:lnTo>
                <a:lnTo>
                  <a:pt x="2000" y="1402"/>
                </a:lnTo>
                <a:lnTo>
                  <a:pt x="2005" y="1408"/>
                </a:lnTo>
                <a:lnTo>
                  <a:pt x="2013" y="1412"/>
                </a:lnTo>
                <a:lnTo>
                  <a:pt x="2021" y="1415"/>
                </a:lnTo>
                <a:lnTo>
                  <a:pt x="2029" y="1419"/>
                </a:lnTo>
                <a:lnTo>
                  <a:pt x="2036" y="1422"/>
                </a:lnTo>
                <a:lnTo>
                  <a:pt x="2045" y="1425"/>
                </a:lnTo>
                <a:lnTo>
                  <a:pt x="2055" y="1428"/>
                </a:lnTo>
                <a:lnTo>
                  <a:pt x="2065" y="1429"/>
                </a:lnTo>
                <a:lnTo>
                  <a:pt x="2075" y="1431"/>
                </a:lnTo>
                <a:lnTo>
                  <a:pt x="2087" y="1432"/>
                </a:lnTo>
                <a:lnTo>
                  <a:pt x="2100" y="1432"/>
                </a:lnTo>
                <a:lnTo>
                  <a:pt x="2146" y="1435"/>
                </a:lnTo>
                <a:lnTo>
                  <a:pt x="2191" y="1437"/>
                </a:lnTo>
                <a:lnTo>
                  <a:pt x="2234" y="1438"/>
                </a:lnTo>
                <a:lnTo>
                  <a:pt x="2276" y="1440"/>
                </a:lnTo>
                <a:lnTo>
                  <a:pt x="2315" y="1440"/>
                </a:lnTo>
                <a:lnTo>
                  <a:pt x="2354" y="1442"/>
                </a:lnTo>
                <a:lnTo>
                  <a:pt x="2392" y="1444"/>
                </a:lnTo>
                <a:lnTo>
                  <a:pt x="2428" y="1445"/>
                </a:lnTo>
                <a:lnTo>
                  <a:pt x="2465" y="1448"/>
                </a:lnTo>
                <a:lnTo>
                  <a:pt x="2501" y="1451"/>
                </a:lnTo>
                <a:lnTo>
                  <a:pt x="2537" y="1456"/>
                </a:lnTo>
                <a:lnTo>
                  <a:pt x="2574" y="1460"/>
                </a:lnTo>
                <a:lnTo>
                  <a:pt x="2611" y="1464"/>
                </a:lnTo>
                <a:lnTo>
                  <a:pt x="2649" y="1470"/>
                </a:lnTo>
                <a:lnTo>
                  <a:pt x="2687" y="1477"/>
                </a:lnTo>
                <a:lnTo>
                  <a:pt x="2728" y="1486"/>
                </a:lnTo>
                <a:lnTo>
                  <a:pt x="2734" y="1488"/>
                </a:lnTo>
                <a:lnTo>
                  <a:pt x="2739" y="1488"/>
                </a:lnTo>
                <a:lnTo>
                  <a:pt x="2747" y="1489"/>
                </a:lnTo>
                <a:lnTo>
                  <a:pt x="2752" y="1489"/>
                </a:lnTo>
                <a:lnTo>
                  <a:pt x="2760" y="1490"/>
                </a:lnTo>
                <a:lnTo>
                  <a:pt x="2767" y="1490"/>
                </a:lnTo>
                <a:lnTo>
                  <a:pt x="2774" y="1492"/>
                </a:lnTo>
                <a:lnTo>
                  <a:pt x="2782" y="1492"/>
                </a:lnTo>
                <a:lnTo>
                  <a:pt x="2787" y="1492"/>
                </a:lnTo>
                <a:lnTo>
                  <a:pt x="2795" y="1492"/>
                </a:lnTo>
                <a:lnTo>
                  <a:pt x="2802" y="1492"/>
                </a:lnTo>
                <a:lnTo>
                  <a:pt x="2809" y="1493"/>
                </a:lnTo>
                <a:lnTo>
                  <a:pt x="2816" y="1493"/>
                </a:lnTo>
                <a:lnTo>
                  <a:pt x="2822" y="1493"/>
                </a:lnTo>
                <a:lnTo>
                  <a:pt x="2829" y="1495"/>
                </a:lnTo>
                <a:lnTo>
                  <a:pt x="2835" y="1496"/>
                </a:lnTo>
                <a:lnTo>
                  <a:pt x="2838" y="1496"/>
                </a:lnTo>
                <a:lnTo>
                  <a:pt x="2841" y="1498"/>
                </a:lnTo>
                <a:lnTo>
                  <a:pt x="2843" y="1499"/>
                </a:lnTo>
                <a:lnTo>
                  <a:pt x="2843" y="1501"/>
                </a:lnTo>
                <a:lnTo>
                  <a:pt x="2844" y="1502"/>
                </a:lnTo>
                <a:lnTo>
                  <a:pt x="2844" y="1504"/>
                </a:lnTo>
                <a:lnTo>
                  <a:pt x="2844" y="1505"/>
                </a:lnTo>
                <a:lnTo>
                  <a:pt x="2844" y="1506"/>
                </a:lnTo>
                <a:lnTo>
                  <a:pt x="2843" y="1508"/>
                </a:lnTo>
                <a:lnTo>
                  <a:pt x="2841" y="1509"/>
                </a:lnTo>
                <a:lnTo>
                  <a:pt x="2840" y="1511"/>
                </a:lnTo>
                <a:lnTo>
                  <a:pt x="2837" y="1512"/>
                </a:lnTo>
                <a:lnTo>
                  <a:pt x="2834" y="1514"/>
                </a:lnTo>
                <a:lnTo>
                  <a:pt x="2831" y="1515"/>
                </a:lnTo>
                <a:lnTo>
                  <a:pt x="2828" y="1517"/>
                </a:lnTo>
                <a:lnTo>
                  <a:pt x="2824" y="1517"/>
                </a:lnTo>
                <a:lnTo>
                  <a:pt x="2813" y="1517"/>
                </a:lnTo>
                <a:lnTo>
                  <a:pt x="2803" y="1517"/>
                </a:lnTo>
                <a:lnTo>
                  <a:pt x="2793" y="1515"/>
                </a:lnTo>
                <a:lnTo>
                  <a:pt x="2783" y="1515"/>
                </a:lnTo>
                <a:lnTo>
                  <a:pt x="2773" y="1515"/>
                </a:lnTo>
                <a:lnTo>
                  <a:pt x="2763" y="1514"/>
                </a:lnTo>
                <a:lnTo>
                  <a:pt x="2752" y="1514"/>
                </a:lnTo>
                <a:lnTo>
                  <a:pt x="2742" y="1512"/>
                </a:lnTo>
                <a:lnTo>
                  <a:pt x="2734" y="1512"/>
                </a:lnTo>
                <a:lnTo>
                  <a:pt x="2725" y="1511"/>
                </a:lnTo>
                <a:lnTo>
                  <a:pt x="2716" y="1511"/>
                </a:lnTo>
                <a:lnTo>
                  <a:pt x="2707" y="1509"/>
                </a:lnTo>
                <a:lnTo>
                  <a:pt x="2700" y="1508"/>
                </a:lnTo>
                <a:lnTo>
                  <a:pt x="2693" y="1508"/>
                </a:lnTo>
                <a:lnTo>
                  <a:pt x="2687" y="1506"/>
                </a:lnTo>
                <a:lnTo>
                  <a:pt x="2683" y="1505"/>
                </a:lnTo>
                <a:lnTo>
                  <a:pt x="2671" y="1502"/>
                </a:lnTo>
                <a:lnTo>
                  <a:pt x="2658" y="1499"/>
                </a:lnTo>
                <a:lnTo>
                  <a:pt x="2646" y="1496"/>
                </a:lnTo>
                <a:lnTo>
                  <a:pt x="2632" y="1495"/>
                </a:lnTo>
                <a:lnTo>
                  <a:pt x="2619" y="1492"/>
                </a:lnTo>
                <a:lnTo>
                  <a:pt x="2603" y="1490"/>
                </a:lnTo>
                <a:lnTo>
                  <a:pt x="2588" y="1489"/>
                </a:lnTo>
                <a:lnTo>
                  <a:pt x="2572" y="1488"/>
                </a:lnTo>
                <a:lnTo>
                  <a:pt x="2556" y="1486"/>
                </a:lnTo>
                <a:lnTo>
                  <a:pt x="2539" y="1485"/>
                </a:lnTo>
                <a:lnTo>
                  <a:pt x="2521" y="1483"/>
                </a:lnTo>
                <a:lnTo>
                  <a:pt x="2504" y="1482"/>
                </a:lnTo>
                <a:lnTo>
                  <a:pt x="2487" y="1480"/>
                </a:lnTo>
                <a:lnTo>
                  <a:pt x="2469" y="1479"/>
                </a:lnTo>
                <a:lnTo>
                  <a:pt x="2450" y="1477"/>
                </a:lnTo>
                <a:lnTo>
                  <a:pt x="2433" y="1476"/>
                </a:lnTo>
                <a:lnTo>
                  <a:pt x="2401" y="1473"/>
                </a:lnTo>
                <a:lnTo>
                  <a:pt x="2369" y="1472"/>
                </a:lnTo>
                <a:lnTo>
                  <a:pt x="2335" y="1470"/>
                </a:lnTo>
                <a:lnTo>
                  <a:pt x="2302" y="1469"/>
                </a:lnTo>
                <a:lnTo>
                  <a:pt x="2269" y="1469"/>
                </a:lnTo>
                <a:lnTo>
                  <a:pt x="2237" y="1467"/>
                </a:lnTo>
                <a:lnTo>
                  <a:pt x="2205" y="1467"/>
                </a:lnTo>
                <a:lnTo>
                  <a:pt x="2173" y="1466"/>
                </a:lnTo>
                <a:lnTo>
                  <a:pt x="2144" y="1466"/>
                </a:lnTo>
                <a:lnTo>
                  <a:pt x="2116" y="1466"/>
                </a:lnTo>
                <a:lnTo>
                  <a:pt x="2091" y="1466"/>
                </a:lnTo>
                <a:lnTo>
                  <a:pt x="2068" y="1466"/>
                </a:lnTo>
                <a:lnTo>
                  <a:pt x="2049" y="1464"/>
                </a:lnTo>
                <a:lnTo>
                  <a:pt x="2032" y="1464"/>
                </a:lnTo>
                <a:lnTo>
                  <a:pt x="2020" y="1463"/>
                </a:lnTo>
                <a:lnTo>
                  <a:pt x="2011" y="1461"/>
                </a:lnTo>
                <a:lnTo>
                  <a:pt x="1997" y="1458"/>
                </a:lnTo>
                <a:lnTo>
                  <a:pt x="1984" y="1454"/>
                </a:lnTo>
                <a:lnTo>
                  <a:pt x="1972" y="1450"/>
                </a:lnTo>
                <a:lnTo>
                  <a:pt x="1960" y="1444"/>
                </a:lnTo>
                <a:lnTo>
                  <a:pt x="1950" y="1440"/>
                </a:lnTo>
                <a:lnTo>
                  <a:pt x="1942" y="1434"/>
                </a:lnTo>
                <a:lnTo>
                  <a:pt x="1933" y="1428"/>
                </a:lnTo>
                <a:lnTo>
                  <a:pt x="1924" y="1422"/>
                </a:lnTo>
                <a:lnTo>
                  <a:pt x="1917" y="1416"/>
                </a:lnTo>
                <a:lnTo>
                  <a:pt x="1910" y="1411"/>
                </a:lnTo>
                <a:lnTo>
                  <a:pt x="1902" y="1403"/>
                </a:lnTo>
                <a:lnTo>
                  <a:pt x="1895" y="1397"/>
                </a:lnTo>
                <a:lnTo>
                  <a:pt x="1888" y="1390"/>
                </a:lnTo>
                <a:lnTo>
                  <a:pt x="1880" y="1384"/>
                </a:lnTo>
                <a:lnTo>
                  <a:pt x="1872" y="1377"/>
                </a:lnTo>
                <a:lnTo>
                  <a:pt x="1865" y="1370"/>
                </a:lnTo>
                <a:lnTo>
                  <a:pt x="1860" y="1367"/>
                </a:lnTo>
                <a:lnTo>
                  <a:pt x="1856" y="1364"/>
                </a:lnTo>
                <a:lnTo>
                  <a:pt x="1853" y="1360"/>
                </a:lnTo>
                <a:lnTo>
                  <a:pt x="1849" y="1357"/>
                </a:lnTo>
                <a:lnTo>
                  <a:pt x="1844" y="1352"/>
                </a:lnTo>
                <a:lnTo>
                  <a:pt x="1840" y="1348"/>
                </a:lnTo>
                <a:lnTo>
                  <a:pt x="1835" y="1345"/>
                </a:lnTo>
                <a:lnTo>
                  <a:pt x="1831" y="1341"/>
                </a:lnTo>
                <a:lnTo>
                  <a:pt x="1825" y="1336"/>
                </a:lnTo>
                <a:lnTo>
                  <a:pt x="1821" y="1332"/>
                </a:lnTo>
                <a:lnTo>
                  <a:pt x="1817" y="1328"/>
                </a:lnTo>
                <a:lnTo>
                  <a:pt x="1812" y="1322"/>
                </a:lnTo>
                <a:lnTo>
                  <a:pt x="1808" y="1317"/>
                </a:lnTo>
                <a:lnTo>
                  <a:pt x="1802" y="1313"/>
                </a:lnTo>
                <a:lnTo>
                  <a:pt x="1798" y="1309"/>
                </a:lnTo>
                <a:lnTo>
                  <a:pt x="1793" y="1303"/>
                </a:lnTo>
                <a:lnTo>
                  <a:pt x="1792" y="1304"/>
                </a:lnTo>
                <a:lnTo>
                  <a:pt x="1790" y="1304"/>
                </a:lnTo>
                <a:lnTo>
                  <a:pt x="1789" y="1306"/>
                </a:lnTo>
                <a:lnTo>
                  <a:pt x="1787" y="1307"/>
                </a:lnTo>
                <a:lnTo>
                  <a:pt x="1786" y="1309"/>
                </a:lnTo>
                <a:lnTo>
                  <a:pt x="1783" y="1310"/>
                </a:lnTo>
                <a:lnTo>
                  <a:pt x="1782" y="1312"/>
                </a:lnTo>
                <a:lnTo>
                  <a:pt x="1780" y="1313"/>
                </a:lnTo>
                <a:lnTo>
                  <a:pt x="1779" y="1315"/>
                </a:lnTo>
                <a:lnTo>
                  <a:pt x="1777" y="1316"/>
                </a:lnTo>
                <a:lnTo>
                  <a:pt x="1776" y="1317"/>
                </a:lnTo>
                <a:lnTo>
                  <a:pt x="1774" y="1319"/>
                </a:lnTo>
                <a:lnTo>
                  <a:pt x="1773" y="1320"/>
                </a:lnTo>
                <a:lnTo>
                  <a:pt x="1772" y="1322"/>
                </a:lnTo>
                <a:lnTo>
                  <a:pt x="1770" y="1323"/>
                </a:lnTo>
                <a:lnTo>
                  <a:pt x="1769" y="1325"/>
                </a:lnTo>
                <a:lnTo>
                  <a:pt x="1773" y="1329"/>
                </a:lnTo>
                <a:lnTo>
                  <a:pt x="1777" y="1333"/>
                </a:lnTo>
                <a:lnTo>
                  <a:pt x="1782" y="1338"/>
                </a:lnTo>
                <a:lnTo>
                  <a:pt x="1786" y="1342"/>
                </a:lnTo>
                <a:lnTo>
                  <a:pt x="1790" y="1347"/>
                </a:lnTo>
                <a:lnTo>
                  <a:pt x="1796" y="1351"/>
                </a:lnTo>
                <a:lnTo>
                  <a:pt x="1801" y="1357"/>
                </a:lnTo>
                <a:lnTo>
                  <a:pt x="1805" y="1361"/>
                </a:lnTo>
                <a:lnTo>
                  <a:pt x="1809" y="1365"/>
                </a:lnTo>
                <a:lnTo>
                  <a:pt x="1814" y="1370"/>
                </a:lnTo>
                <a:lnTo>
                  <a:pt x="1818" y="1374"/>
                </a:lnTo>
                <a:lnTo>
                  <a:pt x="1822" y="1377"/>
                </a:lnTo>
                <a:lnTo>
                  <a:pt x="1827" y="1381"/>
                </a:lnTo>
                <a:lnTo>
                  <a:pt x="1833" y="1386"/>
                </a:lnTo>
                <a:lnTo>
                  <a:pt x="1837" y="1390"/>
                </a:lnTo>
                <a:lnTo>
                  <a:pt x="1841" y="1395"/>
                </a:lnTo>
                <a:lnTo>
                  <a:pt x="1849" y="1402"/>
                </a:lnTo>
                <a:lnTo>
                  <a:pt x="1856" y="1408"/>
                </a:lnTo>
                <a:lnTo>
                  <a:pt x="1865" y="1415"/>
                </a:lnTo>
                <a:lnTo>
                  <a:pt x="1872" y="1421"/>
                </a:lnTo>
                <a:lnTo>
                  <a:pt x="1879" y="1427"/>
                </a:lnTo>
                <a:lnTo>
                  <a:pt x="1886" y="1432"/>
                </a:lnTo>
                <a:lnTo>
                  <a:pt x="1894" y="1438"/>
                </a:lnTo>
                <a:lnTo>
                  <a:pt x="1901" y="1444"/>
                </a:lnTo>
                <a:lnTo>
                  <a:pt x="1908" y="1448"/>
                </a:lnTo>
                <a:lnTo>
                  <a:pt x="1917" y="1453"/>
                </a:lnTo>
                <a:lnTo>
                  <a:pt x="1924" y="1458"/>
                </a:lnTo>
                <a:lnTo>
                  <a:pt x="1933" y="1463"/>
                </a:lnTo>
                <a:lnTo>
                  <a:pt x="1942" y="1467"/>
                </a:lnTo>
                <a:lnTo>
                  <a:pt x="1950" y="1472"/>
                </a:lnTo>
                <a:lnTo>
                  <a:pt x="1960" y="1476"/>
                </a:lnTo>
                <a:lnTo>
                  <a:pt x="1971" y="1482"/>
                </a:lnTo>
                <a:lnTo>
                  <a:pt x="1979" y="1483"/>
                </a:lnTo>
                <a:lnTo>
                  <a:pt x="1989" y="1485"/>
                </a:lnTo>
                <a:lnTo>
                  <a:pt x="2003" y="1486"/>
                </a:lnTo>
                <a:lnTo>
                  <a:pt x="2019" y="1488"/>
                </a:lnTo>
                <a:lnTo>
                  <a:pt x="2036" y="1488"/>
                </a:lnTo>
                <a:lnTo>
                  <a:pt x="2055" y="1488"/>
                </a:lnTo>
                <a:lnTo>
                  <a:pt x="2075" y="1488"/>
                </a:lnTo>
                <a:lnTo>
                  <a:pt x="2097" y="1488"/>
                </a:lnTo>
                <a:lnTo>
                  <a:pt x="2119" y="1486"/>
                </a:lnTo>
                <a:lnTo>
                  <a:pt x="2144" y="1486"/>
                </a:lnTo>
                <a:lnTo>
                  <a:pt x="2167" y="1486"/>
                </a:lnTo>
                <a:lnTo>
                  <a:pt x="2191" y="1485"/>
                </a:lnTo>
                <a:lnTo>
                  <a:pt x="2216" y="1485"/>
                </a:lnTo>
                <a:lnTo>
                  <a:pt x="2241" y="1485"/>
                </a:lnTo>
                <a:lnTo>
                  <a:pt x="2264" y="1485"/>
                </a:lnTo>
                <a:lnTo>
                  <a:pt x="2287" y="1486"/>
                </a:lnTo>
                <a:lnTo>
                  <a:pt x="2308" y="1486"/>
                </a:lnTo>
                <a:lnTo>
                  <a:pt x="2327" y="1488"/>
                </a:lnTo>
                <a:lnTo>
                  <a:pt x="2346" y="1489"/>
                </a:lnTo>
                <a:lnTo>
                  <a:pt x="2363" y="1489"/>
                </a:lnTo>
                <a:lnTo>
                  <a:pt x="2380" y="1490"/>
                </a:lnTo>
                <a:lnTo>
                  <a:pt x="2396" y="1490"/>
                </a:lnTo>
                <a:lnTo>
                  <a:pt x="2412" y="1492"/>
                </a:lnTo>
                <a:lnTo>
                  <a:pt x="2428" y="1493"/>
                </a:lnTo>
                <a:lnTo>
                  <a:pt x="2444" y="1493"/>
                </a:lnTo>
                <a:lnTo>
                  <a:pt x="2460" y="1495"/>
                </a:lnTo>
                <a:lnTo>
                  <a:pt x="2478" y="1496"/>
                </a:lnTo>
                <a:lnTo>
                  <a:pt x="2494" y="1498"/>
                </a:lnTo>
                <a:lnTo>
                  <a:pt x="2511" y="1499"/>
                </a:lnTo>
                <a:lnTo>
                  <a:pt x="2530" y="1501"/>
                </a:lnTo>
                <a:lnTo>
                  <a:pt x="2549" y="1504"/>
                </a:lnTo>
                <a:lnTo>
                  <a:pt x="2569" y="1505"/>
                </a:lnTo>
                <a:lnTo>
                  <a:pt x="2574" y="1505"/>
                </a:lnTo>
                <a:lnTo>
                  <a:pt x="2580" y="1506"/>
                </a:lnTo>
                <a:lnTo>
                  <a:pt x="2584" y="1506"/>
                </a:lnTo>
                <a:lnTo>
                  <a:pt x="2588" y="1506"/>
                </a:lnTo>
                <a:lnTo>
                  <a:pt x="2593" y="1508"/>
                </a:lnTo>
                <a:lnTo>
                  <a:pt x="2597" y="1508"/>
                </a:lnTo>
                <a:lnTo>
                  <a:pt x="2601" y="1508"/>
                </a:lnTo>
                <a:lnTo>
                  <a:pt x="2606" y="1509"/>
                </a:lnTo>
                <a:lnTo>
                  <a:pt x="2609" y="1509"/>
                </a:lnTo>
                <a:lnTo>
                  <a:pt x="2613" y="1511"/>
                </a:lnTo>
                <a:lnTo>
                  <a:pt x="2617" y="1511"/>
                </a:lnTo>
                <a:lnTo>
                  <a:pt x="2622" y="1511"/>
                </a:lnTo>
                <a:lnTo>
                  <a:pt x="2626" y="1512"/>
                </a:lnTo>
                <a:lnTo>
                  <a:pt x="2630" y="1512"/>
                </a:lnTo>
                <a:lnTo>
                  <a:pt x="2636" y="1514"/>
                </a:lnTo>
                <a:lnTo>
                  <a:pt x="2641" y="1515"/>
                </a:lnTo>
                <a:lnTo>
                  <a:pt x="2642" y="1517"/>
                </a:lnTo>
                <a:lnTo>
                  <a:pt x="2643" y="1518"/>
                </a:lnTo>
                <a:lnTo>
                  <a:pt x="2643" y="1520"/>
                </a:lnTo>
                <a:lnTo>
                  <a:pt x="2643" y="1521"/>
                </a:lnTo>
                <a:lnTo>
                  <a:pt x="2643" y="1524"/>
                </a:lnTo>
                <a:lnTo>
                  <a:pt x="2643" y="1525"/>
                </a:lnTo>
                <a:lnTo>
                  <a:pt x="2642" y="1527"/>
                </a:lnTo>
                <a:lnTo>
                  <a:pt x="2641" y="1528"/>
                </a:lnTo>
                <a:lnTo>
                  <a:pt x="2639" y="1530"/>
                </a:lnTo>
                <a:lnTo>
                  <a:pt x="2638" y="1530"/>
                </a:lnTo>
                <a:lnTo>
                  <a:pt x="2636" y="1531"/>
                </a:lnTo>
                <a:lnTo>
                  <a:pt x="2633" y="1533"/>
                </a:lnTo>
                <a:lnTo>
                  <a:pt x="2630" y="1533"/>
                </a:lnTo>
                <a:lnTo>
                  <a:pt x="2627" y="1534"/>
                </a:lnTo>
                <a:lnTo>
                  <a:pt x="2623" y="1534"/>
                </a:lnTo>
                <a:lnTo>
                  <a:pt x="2620" y="1534"/>
                </a:lnTo>
                <a:lnTo>
                  <a:pt x="2607" y="1533"/>
                </a:lnTo>
                <a:lnTo>
                  <a:pt x="2597" y="1531"/>
                </a:lnTo>
                <a:lnTo>
                  <a:pt x="2585" y="1530"/>
                </a:lnTo>
                <a:lnTo>
                  <a:pt x="2575" y="1528"/>
                </a:lnTo>
                <a:lnTo>
                  <a:pt x="2565" y="1527"/>
                </a:lnTo>
                <a:lnTo>
                  <a:pt x="2555" y="1525"/>
                </a:lnTo>
                <a:lnTo>
                  <a:pt x="2545" y="1524"/>
                </a:lnTo>
                <a:lnTo>
                  <a:pt x="2536" y="1524"/>
                </a:lnTo>
                <a:lnTo>
                  <a:pt x="2526" y="1522"/>
                </a:lnTo>
                <a:lnTo>
                  <a:pt x="2516" y="1522"/>
                </a:lnTo>
                <a:lnTo>
                  <a:pt x="2505" y="1521"/>
                </a:lnTo>
                <a:lnTo>
                  <a:pt x="2495" y="1521"/>
                </a:lnTo>
                <a:lnTo>
                  <a:pt x="2485" y="1520"/>
                </a:lnTo>
                <a:lnTo>
                  <a:pt x="2475" y="1520"/>
                </a:lnTo>
                <a:lnTo>
                  <a:pt x="2463" y="1518"/>
                </a:lnTo>
                <a:lnTo>
                  <a:pt x="2452" y="1517"/>
                </a:lnTo>
                <a:lnTo>
                  <a:pt x="2417" y="1515"/>
                </a:lnTo>
                <a:lnTo>
                  <a:pt x="2382" y="1514"/>
                </a:lnTo>
                <a:lnTo>
                  <a:pt x="2346" y="1514"/>
                </a:lnTo>
                <a:lnTo>
                  <a:pt x="2309" y="1514"/>
                </a:lnTo>
                <a:lnTo>
                  <a:pt x="2273" y="1514"/>
                </a:lnTo>
                <a:lnTo>
                  <a:pt x="2238" y="1515"/>
                </a:lnTo>
                <a:lnTo>
                  <a:pt x="2203" y="1515"/>
                </a:lnTo>
                <a:lnTo>
                  <a:pt x="2170" y="1517"/>
                </a:lnTo>
                <a:lnTo>
                  <a:pt x="2138" y="1518"/>
                </a:lnTo>
                <a:lnTo>
                  <a:pt x="2107" y="1520"/>
                </a:lnTo>
                <a:lnTo>
                  <a:pt x="2080" y="1521"/>
                </a:lnTo>
                <a:lnTo>
                  <a:pt x="2055" y="1521"/>
                </a:lnTo>
                <a:lnTo>
                  <a:pt x="2033" y="1522"/>
                </a:lnTo>
                <a:lnTo>
                  <a:pt x="2014" y="1522"/>
                </a:lnTo>
                <a:lnTo>
                  <a:pt x="1998" y="1522"/>
                </a:lnTo>
                <a:lnTo>
                  <a:pt x="1988" y="1522"/>
                </a:lnTo>
                <a:lnTo>
                  <a:pt x="1969" y="1521"/>
                </a:lnTo>
                <a:lnTo>
                  <a:pt x="1953" y="1518"/>
                </a:lnTo>
                <a:lnTo>
                  <a:pt x="1940" y="1517"/>
                </a:lnTo>
                <a:lnTo>
                  <a:pt x="1927" y="1514"/>
                </a:lnTo>
                <a:lnTo>
                  <a:pt x="1915" y="1509"/>
                </a:lnTo>
                <a:lnTo>
                  <a:pt x="1904" y="1506"/>
                </a:lnTo>
                <a:lnTo>
                  <a:pt x="1894" y="1502"/>
                </a:lnTo>
                <a:lnTo>
                  <a:pt x="1885" y="1498"/>
                </a:lnTo>
                <a:lnTo>
                  <a:pt x="1876" y="1492"/>
                </a:lnTo>
                <a:lnTo>
                  <a:pt x="1867" y="1488"/>
                </a:lnTo>
                <a:lnTo>
                  <a:pt x="1859" y="1480"/>
                </a:lnTo>
                <a:lnTo>
                  <a:pt x="1850" y="1474"/>
                </a:lnTo>
                <a:lnTo>
                  <a:pt x="1843" y="1467"/>
                </a:lnTo>
                <a:lnTo>
                  <a:pt x="1834" y="1460"/>
                </a:lnTo>
                <a:lnTo>
                  <a:pt x="1824" y="1451"/>
                </a:lnTo>
                <a:lnTo>
                  <a:pt x="1814" y="1442"/>
                </a:lnTo>
                <a:lnTo>
                  <a:pt x="1803" y="1432"/>
                </a:lnTo>
                <a:lnTo>
                  <a:pt x="1792" y="1424"/>
                </a:lnTo>
                <a:lnTo>
                  <a:pt x="1780" y="1413"/>
                </a:lnTo>
                <a:lnTo>
                  <a:pt x="1769" y="1403"/>
                </a:lnTo>
                <a:lnTo>
                  <a:pt x="1757" y="1392"/>
                </a:lnTo>
                <a:lnTo>
                  <a:pt x="1745" y="1381"/>
                </a:lnTo>
                <a:lnTo>
                  <a:pt x="1734" y="1370"/>
                </a:lnTo>
                <a:lnTo>
                  <a:pt x="1724" y="1360"/>
                </a:lnTo>
                <a:lnTo>
                  <a:pt x="1712" y="1348"/>
                </a:lnTo>
                <a:lnTo>
                  <a:pt x="1700" y="1338"/>
                </a:lnTo>
                <a:lnTo>
                  <a:pt x="1689" y="1326"/>
                </a:lnTo>
                <a:lnTo>
                  <a:pt x="1677" y="1315"/>
                </a:lnTo>
                <a:lnTo>
                  <a:pt x="1665" y="1303"/>
                </a:lnTo>
                <a:lnTo>
                  <a:pt x="1654" y="1293"/>
                </a:lnTo>
                <a:lnTo>
                  <a:pt x="1644" y="1281"/>
                </a:lnTo>
                <a:lnTo>
                  <a:pt x="1632" y="1269"/>
                </a:lnTo>
                <a:lnTo>
                  <a:pt x="1631" y="1274"/>
                </a:lnTo>
                <a:lnTo>
                  <a:pt x="1629" y="1277"/>
                </a:lnTo>
                <a:lnTo>
                  <a:pt x="1626" y="1281"/>
                </a:lnTo>
                <a:lnTo>
                  <a:pt x="1625" y="1285"/>
                </a:lnTo>
                <a:lnTo>
                  <a:pt x="1623" y="1290"/>
                </a:lnTo>
                <a:lnTo>
                  <a:pt x="1622" y="1293"/>
                </a:lnTo>
                <a:lnTo>
                  <a:pt x="1620" y="1297"/>
                </a:lnTo>
                <a:lnTo>
                  <a:pt x="1617" y="1300"/>
                </a:lnTo>
                <a:lnTo>
                  <a:pt x="1616" y="1304"/>
                </a:lnTo>
                <a:lnTo>
                  <a:pt x="1615" y="1307"/>
                </a:lnTo>
                <a:lnTo>
                  <a:pt x="1613" y="1310"/>
                </a:lnTo>
                <a:lnTo>
                  <a:pt x="1612" y="1313"/>
                </a:lnTo>
                <a:lnTo>
                  <a:pt x="1612" y="1315"/>
                </a:lnTo>
                <a:lnTo>
                  <a:pt x="1610" y="1316"/>
                </a:lnTo>
                <a:lnTo>
                  <a:pt x="1610" y="1317"/>
                </a:lnTo>
                <a:lnTo>
                  <a:pt x="1609" y="1317"/>
                </a:lnTo>
                <a:lnTo>
                  <a:pt x="1607" y="1317"/>
                </a:lnTo>
                <a:lnTo>
                  <a:pt x="1606" y="1316"/>
                </a:lnTo>
                <a:lnTo>
                  <a:pt x="1603" y="1316"/>
                </a:lnTo>
                <a:lnTo>
                  <a:pt x="1600" y="1315"/>
                </a:lnTo>
                <a:lnTo>
                  <a:pt x="1597" y="1315"/>
                </a:lnTo>
                <a:lnTo>
                  <a:pt x="1594" y="1313"/>
                </a:lnTo>
                <a:lnTo>
                  <a:pt x="1590" y="1312"/>
                </a:lnTo>
                <a:lnTo>
                  <a:pt x="1585" y="1310"/>
                </a:lnTo>
                <a:lnTo>
                  <a:pt x="1580" y="1310"/>
                </a:lnTo>
                <a:lnTo>
                  <a:pt x="1574" y="1309"/>
                </a:lnTo>
                <a:lnTo>
                  <a:pt x="1570" y="1307"/>
                </a:lnTo>
                <a:lnTo>
                  <a:pt x="1562" y="1306"/>
                </a:lnTo>
                <a:lnTo>
                  <a:pt x="1556" y="1304"/>
                </a:lnTo>
                <a:lnTo>
                  <a:pt x="1549" y="1303"/>
                </a:lnTo>
                <a:lnTo>
                  <a:pt x="1549" y="1307"/>
                </a:lnTo>
                <a:lnTo>
                  <a:pt x="1549" y="1312"/>
                </a:lnTo>
                <a:lnTo>
                  <a:pt x="1549" y="1316"/>
                </a:lnTo>
                <a:lnTo>
                  <a:pt x="1549" y="1320"/>
                </a:lnTo>
                <a:lnTo>
                  <a:pt x="1549" y="1325"/>
                </a:lnTo>
                <a:lnTo>
                  <a:pt x="1549" y="1329"/>
                </a:lnTo>
                <a:lnTo>
                  <a:pt x="1548" y="1333"/>
                </a:lnTo>
                <a:lnTo>
                  <a:pt x="1548" y="1338"/>
                </a:lnTo>
                <a:lnTo>
                  <a:pt x="1548" y="1341"/>
                </a:lnTo>
                <a:lnTo>
                  <a:pt x="1546" y="1345"/>
                </a:lnTo>
                <a:lnTo>
                  <a:pt x="1546" y="1348"/>
                </a:lnTo>
                <a:lnTo>
                  <a:pt x="1546" y="1352"/>
                </a:lnTo>
                <a:lnTo>
                  <a:pt x="1545" y="1355"/>
                </a:lnTo>
                <a:lnTo>
                  <a:pt x="1545" y="1360"/>
                </a:lnTo>
                <a:lnTo>
                  <a:pt x="1543" y="1363"/>
                </a:lnTo>
                <a:lnTo>
                  <a:pt x="1543" y="1365"/>
                </a:lnTo>
                <a:lnTo>
                  <a:pt x="1542" y="1368"/>
                </a:lnTo>
                <a:lnTo>
                  <a:pt x="1540" y="1371"/>
                </a:lnTo>
                <a:lnTo>
                  <a:pt x="1540" y="1374"/>
                </a:lnTo>
                <a:lnTo>
                  <a:pt x="1539" y="1377"/>
                </a:lnTo>
                <a:lnTo>
                  <a:pt x="1538" y="1380"/>
                </a:lnTo>
                <a:lnTo>
                  <a:pt x="1536" y="1384"/>
                </a:lnTo>
                <a:lnTo>
                  <a:pt x="1535" y="1387"/>
                </a:lnTo>
                <a:lnTo>
                  <a:pt x="1533" y="1390"/>
                </a:lnTo>
                <a:lnTo>
                  <a:pt x="1532" y="1393"/>
                </a:lnTo>
                <a:lnTo>
                  <a:pt x="1530" y="1396"/>
                </a:lnTo>
                <a:lnTo>
                  <a:pt x="1529" y="1399"/>
                </a:lnTo>
                <a:lnTo>
                  <a:pt x="1527" y="1402"/>
                </a:lnTo>
                <a:lnTo>
                  <a:pt x="1524" y="1405"/>
                </a:lnTo>
                <a:lnTo>
                  <a:pt x="1523" y="1408"/>
                </a:lnTo>
                <a:lnTo>
                  <a:pt x="1522" y="1409"/>
                </a:lnTo>
                <a:lnTo>
                  <a:pt x="1519" y="1412"/>
                </a:lnTo>
                <a:lnTo>
                  <a:pt x="1516" y="1413"/>
                </a:lnTo>
                <a:lnTo>
                  <a:pt x="1511" y="1416"/>
                </a:lnTo>
                <a:lnTo>
                  <a:pt x="1508" y="1419"/>
                </a:lnTo>
                <a:lnTo>
                  <a:pt x="1504" y="1422"/>
                </a:lnTo>
                <a:lnTo>
                  <a:pt x="1501" y="1425"/>
                </a:lnTo>
                <a:lnTo>
                  <a:pt x="1497" y="1428"/>
                </a:lnTo>
                <a:lnTo>
                  <a:pt x="1494" y="1429"/>
                </a:lnTo>
                <a:lnTo>
                  <a:pt x="1490" y="1432"/>
                </a:lnTo>
                <a:lnTo>
                  <a:pt x="1487" y="1435"/>
                </a:lnTo>
                <a:lnTo>
                  <a:pt x="1482" y="1438"/>
                </a:lnTo>
                <a:lnTo>
                  <a:pt x="1479" y="1440"/>
                </a:lnTo>
                <a:lnTo>
                  <a:pt x="1475" y="1442"/>
                </a:lnTo>
                <a:lnTo>
                  <a:pt x="1472" y="1445"/>
                </a:lnTo>
                <a:lnTo>
                  <a:pt x="1468" y="1447"/>
                </a:lnTo>
                <a:lnTo>
                  <a:pt x="1465" y="1450"/>
                </a:lnTo>
                <a:lnTo>
                  <a:pt x="1461" y="1453"/>
                </a:lnTo>
                <a:lnTo>
                  <a:pt x="1462" y="1453"/>
                </a:lnTo>
                <a:lnTo>
                  <a:pt x="1463" y="1453"/>
                </a:lnTo>
                <a:lnTo>
                  <a:pt x="1465" y="1454"/>
                </a:lnTo>
                <a:lnTo>
                  <a:pt x="1466" y="1454"/>
                </a:lnTo>
                <a:lnTo>
                  <a:pt x="1468" y="1456"/>
                </a:lnTo>
                <a:lnTo>
                  <a:pt x="1469" y="1457"/>
                </a:lnTo>
                <a:lnTo>
                  <a:pt x="1469" y="1458"/>
                </a:lnTo>
                <a:lnTo>
                  <a:pt x="1471" y="1460"/>
                </a:lnTo>
                <a:lnTo>
                  <a:pt x="1471" y="1461"/>
                </a:lnTo>
                <a:lnTo>
                  <a:pt x="1471" y="1466"/>
                </a:lnTo>
                <a:lnTo>
                  <a:pt x="1471" y="1470"/>
                </a:lnTo>
                <a:lnTo>
                  <a:pt x="1471" y="1473"/>
                </a:lnTo>
                <a:lnTo>
                  <a:pt x="1471" y="1477"/>
                </a:lnTo>
                <a:lnTo>
                  <a:pt x="1471" y="1482"/>
                </a:lnTo>
                <a:lnTo>
                  <a:pt x="1471" y="1485"/>
                </a:lnTo>
                <a:lnTo>
                  <a:pt x="1471" y="1489"/>
                </a:lnTo>
                <a:lnTo>
                  <a:pt x="1471" y="1493"/>
                </a:lnTo>
                <a:lnTo>
                  <a:pt x="1471" y="1496"/>
                </a:lnTo>
                <a:lnTo>
                  <a:pt x="1471" y="1501"/>
                </a:lnTo>
                <a:lnTo>
                  <a:pt x="1471" y="1505"/>
                </a:lnTo>
                <a:lnTo>
                  <a:pt x="1471" y="1508"/>
                </a:lnTo>
                <a:lnTo>
                  <a:pt x="1471" y="1512"/>
                </a:lnTo>
                <a:lnTo>
                  <a:pt x="1471" y="1517"/>
                </a:lnTo>
                <a:lnTo>
                  <a:pt x="1471" y="1521"/>
                </a:lnTo>
                <a:lnTo>
                  <a:pt x="1471" y="1524"/>
                </a:lnTo>
                <a:lnTo>
                  <a:pt x="1471" y="1528"/>
                </a:lnTo>
                <a:lnTo>
                  <a:pt x="1471" y="1534"/>
                </a:lnTo>
                <a:lnTo>
                  <a:pt x="1471" y="1538"/>
                </a:lnTo>
                <a:lnTo>
                  <a:pt x="1472" y="1543"/>
                </a:lnTo>
                <a:lnTo>
                  <a:pt x="1472" y="1547"/>
                </a:lnTo>
                <a:lnTo>
                  <a:pt x="1474" y="1553"/>
                </a:lnTo>
                <a:lnTo>
                  <a:pt x="1475" y="1557"/>
                </a:lnTo>
                <a:lnTo>
                  <a:pt x="1476" y="1562"/>
                </a:lnTo>
                <a:lnTo>
                  <a:pt x="1478" y="1565"/>
                </a:lnTo>
                <a:lnTo>
                  <a:pt x="1479" y="1569"/>
                </a:lnTo>
                <a:lnTo>
                  <a:pt x="1482" y="1572"/>
                </a:lnTo>
                <a:lnTo>
                  <a:pt x="1485" y="1575"/>
                </a:lnTo>
                <a:lnTo>
                  <a:pt x="1488" y="1578"/>
                </a:lnTo>
                <a:lnTo>
                  <a:pt x="1491" y="1579"/>
                </a:lnTo>
                <a:lnTo>
                  <a:pt x="1495" y="1581"/>
                </a:lnTo>
                <a:lnTo>
                  <a:pt x="1500" y="1582"/>
                </a:lnTo>
                <a:lnTo>
                  <a:pt x="1503" y="1582"/>
                </a:lnTo>
                <a:lnTo>
                  <a:pt x="1507" y="1582"/>
                </a:lnTo>
                <a:lnTo>
                  <a:pt x="1511" y="1582"/>
                </a:lnTo>
                <a:lnTo>
                  <a:pt x="1514" y="1581"/>
                </a:lnTo>
                <a:lnTo>
                  <a:pt x="1517" y="1581"/>
                </a:lnTo>
                <a:lnTo>
                  <a:pt x="1520" y="1579"/>
                </a:lnTo>
                <a:lnTo>
                  <a:pt x="1523" y="1578"/>
                </a:lnTo>
                <a:lnTo>
                  <a:pt x="1526" y="1575"/>
                </a:lnTo>
                <a:lnTo>
                  <a:pt x="1527" y="1573"/>
                </a:lnTo>
                <a:lnTo>
                  <a:pt x="1530" y="1570"/>
                </a:lnTo>
                <a:lnTo>
                  <a:pt x="1533" y="1568"/>
                </a:lnTo>
                <a:lnTo>
                  <a:pt x="1535" y="1565"/>
                </a:lnTo>
                <a:lnTo>
                  <a:pt x="1538" y="1562"/>
                </a:lnTo>
                <a:lnTo>
                  <a:pt x="1539" y="1559"/>
                </a:lnTo>
                <a:lnTo>
                  <a:pt x="1540" y="1554"/>
                </a:lnTo>
                <a:lnTo>
                  <a:pt x="1543" y="1552"/>
                </a:lnTo>
                <a:lnTo>
                  <a:pt x="1545" y="1546"/>
                </a:lnTo>
                <a:lnTo>
                  <a:pt x="1545" y="1540"/>
                </a:lnTo>
                <a:lnTo>
                  <a:pt x="1546" y="1534"/>
                </a:lnTo>
                <a:lnTo>
                  <a:pt x="1546" y="1527"/>
                </a:lnTo>
                <a:lnTo>
                  <a:pt x="1546" y="1520"/>
                </a:lnTo>
                <a:lnTo>
                  <a:pt x="1545" y="1511"/>
                </a:lnTo>
                <a:lnTo>
                  <a:pt x="1545" y="1502"/>
                </a:lnTo>
                <a:lnTo>
                  <a:pt x="1543" y="1493"/>
                </a:lnTo>
                <a:lnTo>
                  <a:pt x="1542" y="1485"/>
                </a:lnTo>
                <a:lnTo>
                  <a:pt x="1542" y="1476"/>
                </a:lnTo>
                <a:lnTo>
                  <a:pt x="1540" y="1467"/>
                </a:lnTo>
                <a:lnTo>
                  <a:pt x="1539" y="1457"/>
                </a:lnTo>
                <a:lnTo>
                  <a:pt x="1538" y="1448"/>
                </a:lnTo>
                <a:lnTo>
                  <a:pt x="1536" y="1438"/>
                </a:lnTo>
                <a:lnTo>
                  <a:pt x="1536" y="1429"/>
                </a:lnTo>
                <a:lnTo>
                  <a:pt x="1536" y="1421"/>
                </a:lnTo>
                <a:lnTo>
                  <a:pt x="1536" y="1419"/>
                </a:lnTo>
                <a:lnTo>
                  <a:pt x="1539" y="1416"/>
                </a:lnTo>
                <a:lnTo>
                  <a:pt x="1540" y="1415"/>
                </a:lnTo>
                <a:lnTo>
                  <a:pt x="1542" y="1412"/>
                </a:lnTo>
                <a:lnTo>
                  <a:pt x="1543" y="1411"/>
                </a:lnTo>
                <a:lnTo>
                  <a:pt x="1545" y="1409"/>
                </a:lnTo>
                <a:lnTo>
                  <a:pt x="1546" y="1408"/>
                </a:lnTo>
                <a:lnTo>
                  <a:pt x="1549" y="1406"/>
                </a:lnTo>
                <a:lnTo>
                  <a:pt x="1551" y="1405"/>
                </a:lnTo>
                <a:lnTo>
                  <a:pt x="1552" y="1405"/>
                </a:lnTo>
                <a:lnTo>
                  <a:pt x="1554" y="1403"/>
                </a:lnTo>
                <a:lnTo>
                  <a:pt x="1555" y="1403"/>
                </a:lnTo>
                <a:lnTo>
                  <a:pt x="1558" y="1403"/>
                </a:lnTo>
                <a:lnTo>
                  <a:pt x="1559" y="1403"/>
                </a:lnTo>
                <a:lnTo>
                  <a:pt x="1561" y="1403"/>
                </a:lnTo>
                <a:lnTo>
                  <a:pt x="1562" y="1405"/>
                </a:lnTo>
                <a:lnTo>
                  <a:pt x="1562" y="1409"/>
                </a:lnTo>
                <a:lnTo>
                  <a:pt x="1564" y="1416"/>
                </a:lnTo>
                <a:lnTo>
                  <a:pt x="1565" y="1422"/>
                </a:lnTo>
                <a:lnTo>
                  <a:pt x="1567" y="1429"/>
                </a:lnTo>
                <a:lnTo>
                  <a:pt x="1568" y="1438"/>
                </a:lnTo>
                <a:lnTo>
                  <a:pt x="1570" y="1447"/>
                </a:lnTo>
                <a:lnTo>
                  <a:pt x="1571" y="1456"/>
                </a:lnTo>
                <a:lnTo>
                  <a:pt x="1572" y="1464"/>
                </a:lnTo>
                <a:lnTo>
                  <a:pt x="1575" y="1473"/>
                </a:lnTo>
                <a:lnTo>
                  <a:pt x="1577" y="1482"/>
                </a:lnTo>
                <a:lnTo>
                  <a:pt x="1578" y="1492"/>
                </a:lnTo>
                <a:lnTo>
                  <a:pt x="1580" y="1501"/>
                </a:lnTo>
                <a:lnTo>
                  <a:pt x="1581" y="1509"/>
                </a:lnTo>
                <a:lnTo>
                  <a:pt x="1583" y="1517"/>
                </a:lnTo>
                <a:lnTo>
                  <a:pt x="1584" y="1524"/>
                </a:lnTo>
                <a:lnTo>
                  <a:pt x="1585" y="1531"/>
                </a:lnTo>
                <a:lnTo>
                  <a:pt x="1587" y="1536"/>
                </a:lnTo>
                <a:lnTo>
                  <a:pt x="1590" y="1540"/>
                </a:lnTo>
                <a:lnTo>
                  <a:pt x="1593" y="1544"/>
                </a:lnTo>
                <a:lnTo>
                  <a:pt x="1596" y="1547"/>
                </a:lnTo>
                <a:lnTo>
                  <a:pt x="1600" y="1552"/>
                </a:lnTo>
                <a:lnTo>
                  <a:pt x="1604" y="1554"/>
                </a:lnTo>
                <a:lnTo>
                  <a:pt x="1610" y="1556"/>
                </a:lnTo>
                <a:lnTo>
                  <a:pt x="1615" y="1559"/>
                </a:lnTo>
                <a:lnTo>
                  <a:pt x="1620" y="1560"/>
                </a:lnTo>
                <a:lnTo>
                  <a:pt x="1625" y="1560"/>
                </a:lnTo>
                <a:lnTo>
                  <a:pt x="1631" y="1560"/>
                </a:lnTo>
                <a:lnTo>
                  <a:pt x="1635" y="1560"/>
                </a:lnTo>
                <a:lnTo>
                  <a:pt x="1639" y="1559"/>
                </a:lnTo>
                <a:lnTo>
                  <a:pt x="1644" y="1557"/>
                </a:lnTo>
                <a:lnTo>
                  <a:pt x="1648" y="1554"/>
                </a:lnTo>
                <a:lnTo>
                  <a:pt x="1651" y="1552"/>
                </a:lnTo>
                <a:lnTo>
                  <a:pt x="1652" y="1547"/>
                </a:lnTo>
                <a:lnTo>
                  <a:pt x="1652" y="1544"/>
                </a:lnTo>
                <a:lnTo>
                  <a:pt x="1652" y="1540"/>
                </a:lnTo>
                <a:lnTo>
                  <a:pt x="1651" y="1536"/>
                </a:lnTo>
                <a:lnTo>
                  <a:pt x="1649" y="1530"/>
                </a:lnTo>
                <a:lnTo>
                  <a:pt x="1647" y="1524"/>
                </a:lnTo>
                <a:lnTo>
                  <a:pt x="1644" y="1517"/>
                </a:lnTo>
                <a:lnTo>
                  <a:pt x="1641" y="1509"/>
                </a:lnTo>
                <a:lnTo>
                  <a:pt x="1636" y="1502"/>
                </a:lnTo>
                <a:lnTo>
                  <a:pt x="1632" y="1495"/>
                </a:lnTo>
                <a:lnTo>
                  <a:pt x="1628" y="1486"/>
                </a:lnTo>
                <a:lnTo>
                  <a:pt x="1623" y="1477"/>
                </a:lnTo>
                <a:lnTo>
                  <a:pt x="1619" y="1469"/>
                </a:lnTo>
                <a:lnTo>
                  <a:pt x="1615" y="1460"/>
                </a:lnTo>
                <a:lnTo>
                  <a:pt x="1610" y="1450"/>
                </a:lnTo>
                <a:lnTo>
                  <a:pt x="1606" y="1440"/>
                </a:lnTo>
                <a:lnTo>
                  <a:pt x="1606" y="1376"/>
                </a:lnTo>
                <a:lnTo>
                  <a:pt x="1613" y="1370"/>
                </a:lnTo>
                <a:lnTo>
                  <a:pt x="1673" y="1421"/>
                </a:lnTo>
                <a:lnTo>
                  <a:pt x="1665" y="1438"/>
                </a:lnTo>
                <a:lnTo>
                  <a:pt x="1651" y="1440"/>
                </a:lnTo>
                <a:lnTo>
                  <a:pt x="1652" y="1445"/>
                </a:lnTo>
                <a:lnTo>
                  <a:pt x="1654" y="1451"/>
                </a:lnTo>
                <a:lnTo>
                  <a:pt x="1657" y="1458"/>
                </a:lnTo>
                <a:lnTo>
                  <a:pt x="1660" y="1464"/>
                </a:lnTo>
                <a:lnTo>
                  <a:pt x="1661" y="1472"/>
                </a:lnTo>
                <a:lnTo>
                  <a:pt x="1664" y="1480"/>
                </a:lnTo>
                <a:lnTo>
                  <a:pt x="1667" y="1488"/>
                </a:lnTo>
                <a:lnTo>
                  <a:pt x="1670" y="1495"/>
                </a:lnTo>
                <a:lnTo>
                  <a:pt x="1673" y="1504"/>
                </a:lnTo>
                <a:lnTo>
                  <a:pt x="1676" y="1511"/>
                </a:lnTo>
                <a:lnTo>
                  <a:pt x="1677" y="1518"/>
                </a:lnTo>
                <a:lnTo>
                  <a:pt x="1678" y="1525"/>
                </a:lnTo>
                <a:lnTo>
                  <a:pt x="1680" y="1531"/>
                </a:lnTo>
                <a:lnTo>
                  <a:pt x="1681" y="1538"/>
                </a:lnTo>
                <a:lnTo>
                  <a:pt x="1681" y="1543"/>
                </a:lnTo>
                <a:lnTo>
                  <a:pt x="1681" y="1549"/>
                </a:lnTo>
                <a:lnTo>
                  <a:pt x="1681" y="1553"/>
                </a:lnTo>
                <a:lnTo>
                  <a:pt x="1681" y="1559"/>
                </a:lnTo>
                <a:lnTo>
                  <a:pt x="1680" y="1563"/>
                </a:lnTo>
                <a:lnTo>
                  <a:pt x="1678" y="1568"/>
                </a:lnTo>
                <a:lnTo>
                  <a:pt x="1677" y="1572"/>
                </a:lnTo>
                <a:lnTo>
                  <a:pt x="1676" y="1576"/>
                </a:lnTo>
                <a:lnTo>
                  <a:pt x="1674" y="1581"/>
                </a:lnTo>
                <a:lnTo>
                  <a:pt x="1673" y="1585"/>
                </a:lnTo>
                <a:lnTo>
                  <a:pt x="1671" y="1589"/>
                </a:lnTo>
                <a:lnTo>
                  <a:pt x="1668" y="1592"/>
                </a:lnTo>
                <a:lnTo>
                  <a:pt x="1665" y="1597"/>
                </a:lnTo>
                <a:lnTo>
                  <a:pt x="1664" y="1600"/>
                </a:lnTo>
                <a:lnTo>
                  <a:pt x="1661" y="1602"/>
                </a:lnTo>
                <a:lnTo>
                  <a:pt x="1658" y="1605"/>
                </a:lnTo>
                <a:lnTo>
                  <a:pt x="1654" y="1608"/>
                </a:lnTo>
                <a:lnTo>
                  <a:pt x="1651" y="1611"/>
                </a:lnTo>
                <a:lnTo>
                  <a:pt x="1651" y="1614"/>
                </a:lnTo>
                <a:lnTo>
                  <a:pt x="1651" y="1617"/>
                </a:lnTo>
                <a:lnTo>
                  <a:pt x="1651" y="1620"/>
                </a:lnTo>
                <a:lnTo>
                  <a:pt x="1651" y="1623"/>
                </a:lnTo>
                <a:lnTo>
                  <a:pt x="1652" y="1626"/>
                </a:lnTo>
                <a:lnTo>
                  <a:pt x="1652" y="1629"/>
                </a:lnTo>
                <a:lnTo>
                  <a:pt x="1652" y="1632"/>
                </a:lnTo>
                <a:lnTo>
                  <a:pt x="1652" y="1634"/>
                </a:lnTo>
                <a:lnTo>
                  <a:pt x="1654" y="1637"/>
                </a:lnTo>
                <a:lnTo>
                  <a:pt x="1654" y="1640"/>
                </a:lnTo>
                <a:lnTo>
                  <a:pt x="1655" y="1643"/>
                </a:lnTo>
                <a:lnTo>
                  <a:pt x="1655" y="1646"/>
                </a:lnTo>
                <a:lnTo>
                  <a:pt x="1657" y="1648"/>
                </a:lnTo>
                <a:lnTo>
                  <a:pt x="1658" y="1649"/>
                </a:lnTo>
                <a:lnTo>
                  <a:pt x="1660" y="1650"/>
                </a:lnTo>
                <a:lnTo>
                  <a:pt x="1661" y="1652"/>
                </a:lnTo>
                <a:lnTo>
                  <a:pt x="1663" y="1653"/>
                </a:lnTo>
                <a:lnTo>
                  <a:pt x="1665" y="1653"/>
                </a:lnTo>
                <a:lnTo>
                  <a:pt x="1668" y="1655"/>
                </a:lnTo>
                <a:lnTo>
                  <a:pt x="1671" y="1655"/>
                </a:lnTo>
                <a:lnTo>
                  <a:pt x="1676" y="1656"/>
                </a:lnTo>
                <a:lnTo>
                  <a:pt x="1678" y="1656"/>
                </a:lnTo>
                <a:lnTo>
                  <a:pt x="1681" y="1656"/>
                </a:lnTo>
                <a:lnTo>
                  <a:pt x="1686" y="1655"/>
                </a:lnTo>
                <a:lnTo>
                  <a:pt x="1690" y="1655"/>
                </a:lnTo>
                <a:lnTo>
                  <a:pt x="1693" y="1653"/>
                </a:lnTo>
                <a:lnTo>
                  <a:pt x="1697" y="1653"/>
                </a:lnTo>
                <a:lnTo>
                  <a:pt x="1700" y="1652"/>
                </a:lnTo>
                <a:lnTo>
                  <a:pt x="1705" y="1650"/>
                </a:lnTo>
                <a:lnTo>
                  <a:pt x="1708" y="1649"/>
                </a:lnTo>
                <a:lnTo>
                  <a:pt x="1710" y="1646"/>
                </a:lnTo>
                <a:lnTo>
                  <a:pt x="1713" y="1645"/>
                </a:lnTo>
                <a:lnTo>
                  <a:pt x="1716" y="1642"/>
                </a:lnTo>
                <a:lnTo>
                  <a:pt x="1719" y="1639"/>
                </a:lnTo>
                <a:lnTo>
                  <a:pt x="1721" y="1634"/>
                </a:lnTo>
                <a:lnTo>
                  <a:pt x="1724" y="1632"/>
                </a:lnTo>
                <a:lnTo>
                  <a:pt x="1725" y="1627"/>
                </a:lnTo>
                <a:lnTo>
                  <a:pt x="1726" y="1623"/>
                </a:lnTo>
                <a:lnTo>
                  <a:pt x="1728" y="1618"/>
                </a:lnTo>
                <a:lnTo>
                  <a:pt x="1729" y="1614"/>
                </a:lnTo>
                <a:lnTo>
                  <a:pt x="1731" y="1610"/>
                </a:lnTo>
                <a:lnTo>
                  <a:pt x="1732" y="1605"/>
                </a:lnTo>
                <a:lnTo>
                  <a:pt x="1732" y="1601"/>
                </a:lnTo>
                <a:lnTo>
                  <a:pt x="1732" y="1597"/>
                </a:lnTo>
                <a:lnTo>
                  <a:pt x="1734" y="1592"/>
                </a:lnTo>
                <a:lnTo>
                  <a:pt x="1734" y="1589"/>
                </a:lnTo>
                <a:lnTo>
                  <a:pt x="1734" y="1585"/>
                </a:lnTo>
                <a:lnTo>
                  <a:pt x="1735" y="1582"/>
                </a:lnTo>
                <a:lnTo>
                  <a:pt x="1753" y="1586"/>
                </a:lnTo>
                <a:lnTo>
                  <a:pt x="1753" y="1594"/>
                </a:lnTo>
                <a:lnTo>
                  <a:pt x="1756" y="1598"/>
                </a:lnTo>
                <a:lnTo>
                  <a:pt x="1757" y="1604"/>
                </a:lnTo>
                <a:lnTo>
                  <a:pt x="1760" y="1607"/>
                </a:lnTo>
                <a:lnTo>
                  <a:pt x="1764" y="1611"/>
                </a:lnTo>
                <a:lnTo>
                  <a:pt x="1769" y="1614"/>
                </a:lnTo>
                <a:lnTo>
                  <a:pt x="1772" y="1616"/>
                </a:lnTo>
                <a:lnTo>
                  <a:pt x="1777" y="1617"/>
                </a:lnTo>
                <a:lnTo>
                  <a:pt x="1782" y="1618"/>
                </a:lnTo>
                <a:lnTo>
                  <a:pt x="1786" y="1618"/>
                </a:lnTo>
                <a:lnTo>
                  <a:pt x="1790" y="1618"/>
                </a:lnTo>
                <a:lnTo>
                  <a:pt x="1796" y="1617"/>
                </a:lnTo>
                <a:lnTo>
                  <a:pt x="1801" y="1616"/>
                </a:lnTo>
                <a:lnTo>
                  <a:pt x="1805" y="1614"/>
                </a:lnTo>
                <a:lnTo>
                  <a:pt x="1809" y="1613"/>
                </a:lnTo>
                <a:lnTo>
                  <a:pt x="1814" y="1611"/>
                </a:lnTo>
                <a:lnTo>
                  <a:pt x="1817" y="1608"/>
                </a:lnTo>
                <a:lnTo>
                  <a:pt x="1819" y="1607"/>
                </a:lnTo>
                <a:lnTo>
                  <a:pt x="1822" y="1605"/>
                </a:lnTo>
                <a:lnTo>
                  <a:pt x="1825" y="1602"/>
                </a:lnTo>
                <a:lnTo>
                  <a:pt x="1828" y="1600"/>
                </a:lnTo>
                <a:lnTo>
                  <a:pt x="1830" y="1597"/>
                </a:lnTo>
                <a:lnTo>
                  <a:pt x="1831" y="1594"/>
                </a:lnTo>
                <a:lnTo>
                  <a:pt x="1833" y="1591"/>
                </a:lnTo>
                <a:lnTo>
                  <a:pt x="1834" y="1588"/>
                </a:lnTo>
                <a:lnTo>
                  <a:pt x="1835" y="1585"/>
                </a:lnTo>
                <a:lnTo>
                  <a:pt x="1835" y="1582"/>
                </a:lnTo>
                <a:lnTo>
                  <a:pt x="1835" y="1578"/>
                </a:lnTo>
                <a:lnTo>
                  <a:pt x="1835" y="1575"/>
                </a:lnTo>
                <a:lnTo>
                  <a:pt x="1835" y="1570"/>
                </a:lnTo>
                <a:lnTo>
                  <a:pt x="1834" y="1568"/>
                </a:lnTo>
                <a:lnTo>
                  <a:pt x="1834" y="1563"/>
                </a:lnTo>
                <a:lnTo>
                  <a:pt x="1831" y="1559"/>
                </a:lnTo>
                <a:lnTo>
                  <a:pt x="1825" y="1552"/>
                </a:lnTo>
                <a:lnTo>
                  <a:pt x="1818" y="1543"/>
                </a:lnTo>
                <a:lnTo>
                  <a:pt x="1808" y="1533"/>
                </a:lnTo>
                <a:lnTo>
                  <a:pt x="1796" y="1521"/>
                </a:lnTo>
                <a:lnTo>
                  <a:pt x="1783" y="1509"/>
                </a:lnTo>
                <a:lnTo>
                  <a:pt x="1769" y="1496"/>
                </a:lnTo>
                <a:lnTo>
                  <a:pt x="1753" y="1482"/>
                </a:lnTo>
                <a:lnTo>
                  <a:pt x="1737" y="1467"/>
                </a:lnTo>
                <a:lnTo>
                  <a:pt x="1721" y="1453"/>
                </a:lnTo>
                <a:lnTo>
                  <a:pt x="1705" y="1438"/>
                </a:lnTo>
                <a:lnTo>
                  <a:pt x="1689" y="1424"/>
                </a:lnTo>
                <a:lnTo>
                  <a:pt x="1673" y="1411"/>
                </a:lnTo>
                <a:lnTo>
                  <a:pt x="1658" y="1396"/>
                </a:lnTo>
                <a:lnTo>
                  <a:pt x="1644" y="1384"/>
                </a:lnTo>
                <a:lnTo>
                  <a:pt x="1632" y="1373"/>
                </a:lnTo>
                <a:lnTo>
                  <a:pt x="1629" y="1320"/>
                </a:lnTo>
                <a:lnTo>
                  <a:pt x="1636" y="1323"/>
                </a:lnTo>
                <a:lnTo>
                  <a:pt x="1642" y="1326"/>
                </a:lnTo>
                <a:lnTo>
                  <a:pt x="1649" y="1329"/>
                </a:lnTo>
                <a:lnTo>
                  <a:pt x="1657" y="1333"/>
                </a:lnTo>
                <a:lnTo>
                  <a:pt x="1664" y="1338"/>
                </a:lnTo>
                <a:lnTo>
                  <a:pt x="1671" y="1342"/>
                </a:lnTo>
                <a:lnTo>
                  <a:pt x="1677" y="1345"/>
                </a:lnTo>
                <a:lnTo>
                  <a:pt x="1684" y="1349"/>
                </a:lnTo>
                <a:lnTo>
                  <a:pt x="1690" y="1354"/>
                </a:lnTo>
                <a:lnTo>
                  <a:pt x="1696" y="1357"/>
                </a:lnTo>
                <a:lnTo>
                  <a:pt x="1700" y="1360"/>
                </a:lnTo>
                <a:lnTo>
                  <a:pt x="1705" y="1363"/>
                </a:lnTo>
                <a:lnTo>
                  <a:pt x="1709" y="1365"/>
                </a:lnTo>
                <a:lnTo>
                  <a:pt x="1710" y="1367"/>
                </a:lnTo>
                <a:lnTo>
                  <a:pt x="1712" y="1368"/>
                </a:lnTo>
                <a:lnTo>
                  <a:pt x="1713" y="1368"/>
                </a:lnTo>
                <a:lnTo>
                  <a:pt x="1716" y="1377"/>
                </a:lnTo>
                <a:lnTo>
                  <a:pt x="1696" y="1380"/>
                </a:lnTo>
                <a:lnTo>
                  <a:pt x="1716" y="1395"/>
                </a:lnTo>
                <a:lnTo>
                  <a:pt x="1734" y="1409"/>
                </a:lnTo>
                <a:lnTo>
                  <a:pt x="1751" y="1424"/>
                </a:lnTo>
                <a:lnTo>
                  <a:pt x="1767" y="1437"/>
                </a:lnTo>
                <a:lnTo>
                  <a:pt x="1783" y="1450"/>
                </a:lnTo>
                <a:lnTo>
                  <a:pt x="1796" y="1461"/>
                </a:lnTo>
                <a:lnTo>
                  <a:pt x="1808" y="1474"/>
                </a:lnTo>
                <a:lnTo>
                  <a:pt x="1819" y="1486"/>
                </a:lnTo>
                <a:lnTo>
                  <a:pt x="1830" y="1498"/>
                </a:lnTo>
                <a:lnTo>
                  <a:pt x="1838" y="1509"/>
                </a:lnTo>
                <a:lnTo>
                  <a:pt x="1846" y="1521"/>
                </a:lnTo>
                <a:lnTo>
                  <a:pt x="1851" y="1533"/>
                </a:lnTo>
                <a:lnTo>
                  <a:pt x="1857" y="1544"/>
                </a:lnTo>
                <a:lnTo>
                  <a:pt x="1860" y="1556"/>
                </a:lnTo>
                <a:lnTo>
                  <a:pt x="1863" y="1568"/>
                </a:lnTo>
                <a:lnTo>
                  <a:pt x="1865" y="1579"/>
                </a:lnTo>
                <a:lnTo>
                  <a:pt x="1865" y="1588"/>
                </a:lnTo>
                <a:lnTo>
                  <a:pt x="1865" y="1597"/>
                </a:lnTo>
                <a:lnTo>
                  <a:pt x="1865" y="1604"/>
                </a:lnTo>
                <a:lnTo>
                  <a:pt x="1865" y="1613"/>
                </a:lnTo>
                <a:lnTo>
                  <a:pt x="1863" y="1620"/>
                </a:lnTo>
                <a:lnTo>
                  <a:pt x="1862" y="1629"/>
                </a:lnTo>
                <a:lnTo>
                  <a:pt x="1859" y="1636"/>
                </a:lnTo>
                <a:lnTo>
                  <a:pt x="1857" y="1643"/>
                </a:lnTo>
                <a:lnTo>
                  <a:pt x="1854" y="1650"/>
                </a:lnTo>
                <a:lnTo>
                  <a:pt x="1850" y="1656"/>
                </a:lnTo>
                <a:lnTo>
                  <a:pt x="1846" y="1662"/>
                </a:lnTo>
                <a:lnTo>
                  <a:pt x="1841" y="1668"/>
                </a:lnTo>
                <a:lnTo>
                  <a:pt x="1837" y="1672"/>
                </a:lnTo>
                <a:lnTo>
                  <a:pt x="1831" y="1677"/>
                </a:lnTo>
                <a:lnTo>
                  <a:pt x="1824" y="1681"/>
                </a:lnTo>
                <a:lnTo>
                  <a:pt x="1817" y="1682"/>
                </a:lnTo>
                <a:lnTo>
                  <a:pt x="1812" y="1684"/>
                </a:lnTo>
                <a:lnTo>
                  <a:pt x="1806" y="1685"/>
                </a:lnTo>
                <a:lnTo>
                  <a:pt x="1801" y="1685"/>
                </a:lnTo>
                <a:lnTo>
                  <a:pt x="1796" y="1687"/>
                </a:lnTo>
                <a:lnTo>
                  <a:pt x="1790" y="1687"/>
                </a:lnTo>
                <a:lnTo>
                  <a:pt x="1786" y="1687"/>
                </a:lnTo>
                <a:lnTo>
                  <a:pt x="1782" y="1685"/>
                </a:lnTo>
                <a:lnTo>
                  <a:pt x="1777" y="1685"/>
                </a:lnTo>
                <a:lnTo>
                  <a:pt x="1772" y="1684"/>
                </a:lnTo>
                <a:lnTo>
                  <a:pt x="1767" y="1682"/>
                </a:lnTo>
                <a:lnTo>
                  <a:pt x="1763" y="1680"/>
                </a:lnTo>
                <a:lnTo>
                  <a:pt x="1758" y="1677"/>
                </a:lnTo>
                <a:lnTo>
                  <a:pt x="1754" y="1674"/>
                </a:lnTo>
                <a:lnTo>
                  <a:pt x="1750" y="1671"/>
                </a:lnTo>
                <a:lnTo>
                  <a:pt x="1747" y="1666"/>
                </a:lnTo>
                <a:lnTo>
                  <a:pt x="1742" y="1662"/>
                </a:lnTo>
                <a:lnTo>
                  <a:pt x="1740" y="1668"/>
                </a:lnTo>
                <a:lnTo>
                  <a:pt x="1738" y="1674"/>
                </a:lnTo>
                <a:lnTo>
                  <a:pt x="1735" y="1680"/>
                </a:lnTo>
                <a:lnTo>
                  <a:pt x="1732" y="1684"/>
                </a:lnTo>
                <a:lnTo>
                  <a:pt x="1731" y="1690"/>
                </a:lnTo>
                <a:lnTo>
                  <a:pt x="1728" y="1694"/>
                </a:lnTo>
                <a:lnTo>
                  <a:pt x="1725" y="1698"/>
                </a:lnTo>
                <a:lnTo>
                  <a:pt x="1722" y="1703"/>
                </a:lnTo>
                <a:lnTo>
                  <a:pt x="1718" y="1706"/>
                </a:lnTo>
                <a:lnTo>
                  <a:pt x="1715" y="1710"/>
                </a:lnTo>
                <a:lnTo>
                  <a:pt x="1710" y="1713"/>
                </a:lnTo>
                <a:lnTo>
                  <a:pt x="1708" y="1716"/>
                </a:lnTo>
                <a:lnTo>
                  <a:pt x="1703" y="1719"/>
                </a:lnTo>
                <a:lnTo>
                  <a:pt x="1697" y="1720"/>
                </a:lnTo>
                <a:lnTo>
                  <a:pt x="1693" y="1722"/>
                </a:lnTo>
                <a:lnTo>
                  <a:pt x="1687" y="1725"/>
                </a:lnTo>
                <a:lnTo>
                  <a:pt x="1683" y="1725"/>
                </a:lnTo>
                <a:lnTo>
                  <a:pt x="1678" y="1725"/>
                </a:lnTo>
                <a:lnTo>
                  <a:pt x="1673" y="1726"/>
                </a:lnTo>
                <a:lnTo>
                  <a:pt x="1668" y="1726"/>
                </a:lnTo>
                <a:lnTo>
                  <a:pt x="1664" y="1726"/>
                </a:lnTo>
                <a:lnTo>
                  <a:pt x="1660" y="1726"/>
                </a:lnTo>
                <a:lnTo>
                  <a:pt x="1655" y="1725"/>
                </a:lnTo>
                <a:lnTo>
                  <a:pt x="1651" y="1725"/>
                </a:lnTo>
                <a:lnTo>
                  <a:pt x="1647" y="1723"/>
                </a:lnTo>
                <a:lnTo>
                  <a:pt x="1644" y="1722"/>
                </a:lnTo>
                <a:lnTo>
                  <a:pt x="1639" y="1720"/>
                </a:lnTo>
                <a:lnTo>
                  <a:pt x="1636" y="1719"/>
                </a:lnTo>
                <a:lnTo>
                  <a:pt x="1632" y="1716"/>
                </a:lnTo>
                <a:lnTo>
                  <a:pt x="1629" y="1713"/>
                </a:lnTo>
                <a:lnTo>
                  <a:pt x="1626" y="1710"/>
                </a:lnTo>
                <a:lnTo>
                  <a:pt x="1625" y="1707"/>
                </a:lnTo>
                <a:lnTo>
                  <a:pt x="1622" y="1713"/>
                </a:lnTo>
                <a:lnTo>
                  <a:pt x="1619" y="1719"/>
                </a:lnTo>
                <a:lnTo>
                  <a:pt x="1616" y="1723"/>
                </a:lnTo>
                <a:lnTo>
                  <a:pt x="1613" y="1728"/>
                </a:lnTo>
                <a:lnTo>
                  <a:pt x="1609" y="1732"/>
                </a:lnTo>
                <a:lnTo>
                  <a:pt x="1606" y="1736"/>
                </a:lnTo>
                <a:lnTo>
                  <a:pt x="1601" y="1739"/>
                </a:lnTo>
                <a:lnTo>
                  <a:pt x="1597" y="1744"/>
                </a:lnTo>
                <a:lnTo>
                  <a:pt x="1591" y="1746"/>
                </a:lnTo>
                <a:lnTo>
                  <a:pt x="1587" y="1749"/>
                </a:lnTo>
                <a:lnTo>
                  <a:pt x="1581" y="1751"/>
                </a:lnTo>
                <a:lnTo>
                  <a:pt x="1575" y="1752"/>
                </a:lnTo>
                <a:lnTo>
                  <a:pt x="1571" y="1755"/>
                </a:lnTo>
                <a:lnTo>
                  <a:pt x="1565" y="1757"/>
                </a:lnTo>
                <a:lnTo>
                  <a:pt x="1558" y="1757"/>
                </a:lnTo>
                <a:lnTo>
                  <a:pt x="1552" y="1758"/>
                </a:lnTo>
                <a:lnTo>
                  <a:pt x="1543" y="1758"/>
                </a:lnTo>
                <a:lnTo>
                  <a:pt x="1536" y="1757"/>
                </a:lnTo>
                <a:lnTo>
                  <a:pt x="1529" y="1757"/>
                </a:lnTo>
                <a:lnTo>
                  <a:pt x="1523" y="1755"/>
                </a:lnTo>
                <a:lnTo>
                  <a:pt x="1517" y="1752"/>
                </a:lnTo>
                <a:lnTo>
                  <a:pt x="1513" y="1751"/>
                </a:lnTo>
                <a:lnTo>
                  <a:pt x="1508" y="1748"/>
                </a:lnTo>
                <a:lnTo>
                  <a:pt x="1504" y="1745"/>
                </a:lnTo>
                <a:lnTo>
                  <a:pt x="1501" y="1742"/>
                </a:lnTo>
                <a:lnTo>
                  <a:pt x="1497" y="1739"/>
                </a:lnTo>
                <a:lnTo>
                  <a:pt x="1494" y="1736"/>
                </a:lnTo>
                <a:lnTo>
                  <a:pt x="1491" y="1732"/>
                </a:lnTo>
                <a:lnTo>
                  <a:pt x="1488" y="1729"/>
                </a:lnTo>
                <a:lnTo>
                  <a:pt x="1485" y="1726"/>
                </a:lnTo>
                <a:lnTo>
                  <a:pt x="1481" y="1725"/>
                </a:lnTo>
                <a:lnTo>
                  <a:pt x="1478" y="1722"/>
                </a:lnTo>
                <a:lnTo>
                  <a:pt x="1475" y="1722"/>
                </a:lnTo>
                <a:lnTo>
                  <a:pt x="1472" y="1723"/>
                </a:lnTo>
                <a:lnTo>
                  <a:pt x="1469" y="1725"/>
                </a:lnTo>
                <a:lnTo>
                  <a:pt x="1466" y="1728"/>
                </a:lnTo>
                <a:lnTo>
                  <a:pt x="1465" y="1730"/>
                </a:lnTo>
                <a:lnTo>
                  <a:pt x="1463" y="1733"/>
                </a:lnTo>
                <a:lnTo>
                  <a:pt x="1462" y="1738"/>
                </a:lnTo>
                <a:lnTo>
                  <a:pt x="1461" y="1744"/>
                </a:lnTo>
                <a:lnTo>
                  <a:pt x="1459" y="1748"/>
                </a:lnTo>
                <a:lnTo>
                  <a:pt x="1459" y="1754"/>
                </a:lnTo>
                <a:lnTo>
                  <a:pt x="1459" y="1758"/>
                </a:lnTo>
                <a:lnTo>
                  <a:pt x="1461" y="1764"/>
                </a:lnTo>
                <a:lnTo>
                  <a:pt x="1462" y="1770"/>
                </a:lnTo>
                <a:lnTo>
                  <a:pt x="1463" y="1774"/>
                </a:lnTo>
                <a:lnTo>
                  <a:pt x="1465" y="1780"/>
                </a:lnTo>
                <a:lnTo>
                  <a:pt x="1468" y="1784"/>
                </a:lnTo>
                <a:lnTo>
                  <a:pt x="1469" y="1786"/>
                </a:lnTo>
                <a:lnTo>
                  <a:pt x="1471" y="1787"/>
                </a:lnTo>
                <a:lnTo>
                  <a:pt x="1474" y="1789"/>
                </a:lnTo>
                <a:lnTo>
                  <a:pt x="1476" y="1790"/>
                </a:lnTo>
                <a:lnTo>
                  <a:pt x="1481" y="1793"/>
                </a:lnTo>
                <a:lnTo>
                  <a:pt x="1485" y="1794"/>
                </a:lnTo>
                <a:lnTo>
                  <a:pt x="1490" y="1797"/>
                </a:lnTo>
                <a:lnTo>
                  <a:pt x="1494" y="1800"/>
                </a:lnTo>
                <a:lnTo>
                  <a:pt x="1500" y="1803"/>
                </a:lnTo>
                <a:lnTo>
                  <a:pt x="1506" y="1805"/>
                </a:lnTo>
                <a:lnTo>
                  <a:pt x="1511" y="1809"/>
                </a:lnTo>
                <a:lnTo>
                  <a:pt x="1517" y="1812"/>
                </a:lnTo>
                <a:lnTo>
                  <a:pt x="1523" y="1815"/>
                </a:lnTo>
                <a:lnTo>
                  <a:pt x="1530" y="1818"/>
                </a:lnTo>
                <a:lnTo>
                  <a:pt x="1536" y="1822"/>
                </a:lnTo>
                <a:lnTo>
                  <a:pt x="1543" y="1825"/>
                </a:lnTo>
                <a:lnTo>
                  <a:pt x="1545" y="1828"/>
                </a:lnTo>
                <a:lnTo>
                  <a:pt x="1546" y="1831"/>
                </a:lnTo>
                <a:lnTo>
                  <a:pt x="1546" y="1835"/>
                </a:lnTo>
                <a:lnTo>
                  <a:pt x="1548" y="1841"/>
                </a:lnTo>
                <a:lnTo>
                  <a:pt x="1548" y="1847"/>
                </a:lnTo>
                <a:lnTo>
                  <a:pt x="1549" y="1853"/>
                </a:lnTo>
                <a:lnTo>
                  <a:pt x="1549" y="1860"/>
                </a:lnTo>
                <a:lnTo>
                  <a:pt x="1549" y="1866"/>
                </a:lnTo>
                <a:lnTo>
                  <a:pt x="1548" y="1873"/>
                </a:lnTo>
                <a:lnTo>
                  <a:pt x="1548" y="1879"/>
                </a:lnTo>
                <a:lnTo>
                  <a:pt x="1546" y="1885"/>
                </a:lnTo>
                <a:lnTo>
                  <a:pt x="1546" y="1890"/>
                </a:lnTo>
                <a:lnTo>
                  <a:pt x="1545" y="1895"/>
                </a:lnTo>
                <a:lnTo>
                  <a:pt x="1543" y="1898"/>
                </a:lnTo>
                <a:lnTo>
                  <a:pt x="1542" y="1901"/>
                </a:lnTo>
                <a:lnTo>
                  <a:pt x="1540" y="1902"/>
                </a:lnTo>
                <a:lnTo>
                  <a:pt x="1526" y="1893"/>
                </a:lnTo>
                <a:lnTo>
                  <a:pt x="1506" y="1883"/>
                </a:lnTo>
                <a:lnTo>
                  <a:pt x="1481" y="1870"/>
                </a:lnTo>
                <a:lnTo>
                  <a:pt x="1452" y="1854"/>
                </a:lnTo>
                <a:lnTo>
                  <a:pt x="1421" y="1837"/>
                </a:lnTo>
                <a:lnTo>
                  <a:pt x="1386" y="1819"/>
                </a:lnTo>
                <a:lnTo>
                  <a:pt x="1353" y="1800"/>
                </a:lnTo>
                <a:lnTo>
                  <a:pt x="1318" y="1781"/>
                </a:lnTo>
                <a:lnTo>
                  <a:pt x="1283" y="1762"/>
                </a:lnTo>
                <a:lnTo>
                  <a:pt x="1250" y="1744"/>
                </a:lnTo>
                <a:lnTo>
                  <a:pt x="1219" y="1725"/>
                </a:lnTo>
                <a:lnTo>
                  <a:pt x="1190" y="1709"/>
                </a:lnTo>
                <a:lnTo>
                  <a:pt x="1167" y="1693"/>
                </a:lnTo>
                <a:lnTo>
                  <a:pt x="1148" y="1680"/>
                </a:lnTo>
                <a:lnTo>
                  <a:pt x="1134" y="1668"/>
                </a:lnTo>
                <a:lnTo>
                  <a:pt x="1126" y="1659"/>
                </a:lnTo>
                <a:lnTo>
                  <a:pt x="1123" y="1652"/>
                </a:lnTo>
                <a:lnTo>
                  <a:pt x="1120" y="1646"/>
                </a:lnTo>
                <a:lnTo>
                  <a:pt x="1118" y="1639"/>
                </a:lnTo>
                <a:lnTo>
                  <a:pt x="1116" y="1632"/>
                </a:lnTo>
                <a:lnTo>
                  <a:pt x="1113" y="1626"/>
                </a:lnTo>
                <a:lnTo>
                  <a:pt x="1112" y="1618"/>
                </a:lnTo>
                <a:lnTo>
                  <a:pt x="1110" y="1613"/>
                </a:lnTo>
                <a:lnTo>
                  <a:pt x="1110" y="1605"/>
                </a:lnTo>
                <a:lnTo>
                  <a:pt x="1110" y="1598"/>
                </a:lnTo>
                <a:lnTo>
                  <a:pt x="1110" y="1591"/>
                </a:lnTo>
                <a:lnTo>
                  <a:pt x="1110" y="1584"/>
                </a:lnTo>
                <a:lnTo>
                  <a:pt x="1110" y="1576"/>
                </a:lnTo>
                <a:lnTo>
                  <a:pt x="1112" y="1569"/>
                </a:lnTo>
                <a:lnTo>
                  <a:pt x="1113" y="1562"/>
                </a:lnTo>
                <a:lnTo>
                  <a:pt x="1115" y="1554"/>
                </a:lnTo>
                <a:lnTo>
                  <a:pt x="1118" y="1546"/>
                </a:lnTo>
                <a:lnTo>
                  <a:pt x="1120" y="1538"/>
                </a:lnTo>
                <a:lnTo>
                  <a:pt x="1125" y="1531"/>
                </a:lnTo>
                <a:lnTo>
                  <a:pt x="1131" y="1522"/>
                </a:lnTo>
                <a:lnTo>
                  <a:pt x="1139" y="1515"/>
                </a:lnTo>
                <a:lnTo>
                  <a:pt x="1148" y="1505"/>
                </a:lnTo>
                <a:lnTo>
                  <a:pt x="1158" y="1496"/>
                </a:lnTo>
                <a:lnTo>
                  <a:pt x="1170" y="1486"/>
                </a:lnTo>
                <a:lnTo>
                  <a:pt x="1181" y="1474"/>
                </a:lnTo>
                <a:lnTo>
                  <a:pt x="1195" y="1464"/>
                </a:lnTo>
                <a:lnTo>
                  <a:pt x="1206" y="1453"/>
                </a:lnTo>
                <a:lnTo>
                  <a:pt x="1219" y="1441"/>
                </a:lnTo>
                <a:lnTo>
                  <a:pt x="1231" y="1428"/>
                </a:lnTo>
                <a:lnTo>
                  <a:pt x="1243" y="1416"/>
                </a:lnTo>
                <a:lnTo>
                  <a:pt x="1254" y="1402"/>
                </a:lnTo>
                <a:lnTo>
                  <a:pt x="1264" y="1389"/>
                </a:lnTo>
                <a:lnTo>
                  <a:pt x="1273" y="1376"/>
                </a:lnTo>
                <a:lnTo>
                  <a:pt x="1283" y="1376"/>
                </a:lnTo>
                <a:lnTo>
                  <a:pt x="1282" y="1374"/>
                </a:lnTo>
                <a:lnTo>
                  <a:pt x="1282" y="1373"/>
                </a:lnTo>
                <a:lnTo>
                  <a:pt x="1280" y="1371"/>
                </a:lnTo>
                <a:lnTo>
                  <a:pt x="1279" y="1370"/>
                </a:lnTo>
                <a:lnTo>
                  <a:pt x="1279" y="1368"/>
                </a:lnTo>
                <a:lnTo>
                  <a:pt x="1277" y="1367"/>
                </a:lnTo>
                <a:lnTo>
                  <a:pt x="1276" y="1364"/>
                </a:lnTo>
                <a:lnTo>
                  <a:pt x="1276" y="1363"/>
                </a:lnTo>
                <a:lnTo>
                  <a:pt x="1274" y="1361"/>
                </a:lnTo>
                <a:lnTo>
                  <a:pt x="1274" y="1360"/>
                </a:lnTo>
                <a:lnTo>
                  <a:pt x="1273" y="1357"/>
                </a:lnTo>
                <a:lnTo>
                  <a:pt x="1272" y="1355"/>
                </a:lnTo>
                <a:lnTo>
                  <a:pt x="1272" y="1352"/>
                </a:lnTo>
                <a:lnTo>
                  <a:pt x="1270" y="1351"/>
                </a:lnTo>
                <a:lnTo>
                  <a:pt x="1270" y="1348"/>
                </a:lnTo>
                <a:lnTo>
                  <a:pt x="1269" y="1347"/>
                </a:lnTo>
                <a:lnTo>
                  <a:pt x="1263" y="1357"/>
                </a:lnTo>
                <a:lnTo>
                  <a:pt x="1256" y="1365"/>
                </a:lnTo>
                <a:lnTo>
                  <a:pt x="1250" y="1371"/>
                </a:lnTo>
                <a:lnTo>
                  <a:pt x="1243" y="1377"/>
                </a:lnTo>
                <a:lnTo>
                  <a:pt x="1237" y="1381"/>
                </a:lnTo>
                <a:lnTo>
                  <a:pt x="1229" y="1386"/>
                </a:lnTo>
                <a:lnTo>
                  <a:pt x="1224" y="1389"/>
                </a:lnTo>
                <a:lnTo>
                  <a:pt x="1218" y="1390"/>
                </a:lnTo>
                <a:lnTo>
                  <a:pt x="1212" y="1390"/>
                </a:lnTo>
                <a:lnTo>
                  <a:pt x="1206" y="1392"/>
                </a:lnTo>
                <a:lnTo>
                  <a:pt x="1202" y="1392"/>
                </a:lnTo>
                <a:lnTo>
                  <a:pt x="1197" y="1392"/>
                </a:lnTo>
                <a:lnTo>
                  <a:pt x="1195" y="1390"/>
                </a:lnTo>
                <a:lnTo>
                  <a:pt x="1192" y="1390"/>
                </a:lnTo>
                <a:lnTo>
                  <a:pt x="1190" y="1390"/>
                </a:lnTo>
                <a:lnTo>
                  <a:pt x="1184" y="1415"/>
                </a:lnTo>
                <a:lnTo>
                  <a:pt x="1176" y="1438"/>
                </a:lnTo>
                <a:lnTo>
                  <a:pt x="1164" y="1458"/>
                </a:lnTo>
                <a:lnTo>
                  <a:pt x="1151" y="1476"/>
                </a:lnTo>
                <a:lnTo>
                  <a:pt x="1135" y="1492"/>
                </a:lnTo>
                <a:lnTo>
                  <a:pt x="1118" y="1505"/>
                </a:lnTo>
                <a:lnTo>
                  <a:pt x="1100" y="1517"/>
                </a:lnTo>
                <a:lnTo>
                  <a:pt x="1081" y="1527"/>
                </a:lnTo>
                <a:lnTo>
                  <a:pt x="1061" y="1536"/>
                </a:lnTo>
                <a:lnTo>
                  <a:pt x="1042" y="1543"/>
                </a:lnTo>
                <a:lnTo>
                  <a:pt x="1023" y="1547"/>
                </a:lnTo>
                <a:lnTo>
                  <a:pt x="1004" y="1552"/>
                </a:lnTo>
                <a:lnTo>
                  <a:pt x="987" y="1554"/>
                </a:lnTo>
                <a:lnTo>
                  <a:pt x="971" y="1556"/>
                </a:lnTo>
                <a:lnTo>
                  <a:pt x="958" y="1557"/>
                </a:lnTo>
                <a:lnTo>
                  <a:pt x="946" y="1557"/>
                </a:lnTo>
                <a:lnTo>
                  <a:pt x="895" y="1556"/>
                </a:lnTo>
                <a:lnTo>
                  <a:pt x="844" y="1550"/>
                </a:lnTo>
                <a:lnTo>
                  <a:pt x="795" y="1541"/>
                </a:lnTo>
                <a:lnTo>
                  <a:pt x="746" y="1531"/>
                </a:lnTo>
                <a:lnTo>
                  <a:pt x="699" y="1517"/>
                </a:lnTo>
                <a:lnTo>
                  <a:pt x="654" y="1501"/>
                </a:lnTo>
                <a:lnTo>
                  <a:pt x="610" y="1482"/>
                </a:lnTo>
                <a:lnTo>
                  <a:pt x="568" y="1461"/>
                </a:lnTo>
                <a:lnTo>
                  <a:pt x="529" y="1440"/>
                </a:lnTo>
                <a:lnTo>
                  <a:pt x="493" y="1415"/>
                </a:lnTo>
                <a:lnTo>
                  <a:pt x="458" y="1390"/>
                </a:lnTo>
                <a:lnTo>
                  <a:pt x="427" y="1363"/>
                </a:lnTo>
                <a:lnTo>
                  <a:pt x="400" y="1335"/>
                </a:lnTo>
                <a:lnTo>
                  <a:pt x="375" y="1307"/>
                </a:lnTo>
                <a:lnTo>
                  <a:pt x="353" y="1277"/>
                </a:lnTo>
                <a:lnTo>
                  <a:pt x="336" y="1248"/>
                </a:lnTo>
                <a:lnTo>
                  <a:pt x="314" y="1265"/>
                </a:lnTo>
                <a:lnTo>
                  <a:pt x="292" y="1283"/>
                </a:lnTo>
                <a:lnTo>
                  <a:pt x="270" y="1300"/>
                </a:lnTo>
                <a:lnTo>
                  <a:pt x="250" y="1317"/>
                </a:lnTo>
                <a:lnTo>
                  <a:pt x="228" y="1333"/>
                </a:lnTo>
                <a:lnTo>
                  <a:pt x="208" y="1351"/>
                </a:lnTo>
                <a:lnTo>
                  <a:pt x="187" y="1368"/>
                </a:lnTo>
                <a:lnTo>
                  <a:pt x="167" y="1386"/>
                </a:lnTo>
                <a:lnTo>
                  <a:pt x="147" y="1403"/>
                </a:lnTo>
                <a:lnTo>
                  <a:pt x="128" y="1421"/>
                </a:lnTo>
                <a:lnTo>
                  <a:pt x="108" y="1438"/>
                </a:lnTo>
                <a:lnTo>
                  <a:pt x="89" y="1456"/>
                </a:lnTo>
                <a:lnTo>
                  <a:pt x="68" y="1473"/>
                </a:lnTo>
                <a:lnTo>
                  <a:pt x="49" y="1490"/>
                </a:lnTo>
                <a:lnTo>
                  <a:pt x="31" y="1506"/>
                </a:lnTo>
                <a:lnTo>
                  <a:pt x="12" y="1524"/>
                </a:lnTo>
                <a:lnTo>
                  <a:pt x="9" y="1525"/>
                </a:lnTo>
                <a:lnTo>
                  <a:pt x="6" y="1525"/>
                </a:lnTo>
                <a:lnTo>
                  <a:pt x="4" y="1525"/>
                </a:lnTo>
                <a:lnTo>
                  <a:pt x="3" y="1525"/>
                </a:lnTo>
                <a:lnTo>
                  <a:pt x="1" y="1525"/>
                </a:lnTo>
                <a:lnTo>
                  <a:pt x="0" y="1525"/>
                </a:lnTo>
                <a:lnTo>
                  <a:pt x="0" y="1524"/>
                </a:lnTo>
                <a:lnTo>
                  <a:pt x="0" y="1522"/>
                </a:lnTo>
                <a:lnTo>
                  <a:pt x="0" y="1521"/>
                </a:lnTo>
                <a:lnTo>
                  <a:pt x="1" y="1520"/>
                </a:lnTo>
                <a:lnTo>
                  <a:pt x="1" y="1518"/>
                </a:lnTo>
                <a:lnTo>
                  <a:pt x="3" y="1515"/>
                </a:lnTo>
                <a:lnTo>
                  <a:pt x="4" y="1514"/>
                </a:lnTo>
                <a:lnTo>
                  <a:pt x="6" y="1511"/>
                </a:lnTo>
                <a:lnTo>
                  <a:pt x="7" y="1508"/>
                </a:lnTo>
                <a:lnTo>
                  <a:pt x="23" y="1490"/>
                </a:lnTo>
                <a:lnTo>
                  <a:pt x="41" y="1474"/>
                </a:lnTo>
                <a:lnTo>
                  <a:pt x="58" y="1457"/>
                </a:lnTo>
                <a:lnTo>
                  <a:pt x="77" y="1440"/>
                </a:lnTo>
                <a:lnTo>
                  <a:pt x="94" y="1422"/>
                </a:lnTo>
                <a:lnTo>
                  <a:pt x="113" y="1405"/>
                </a:lnTo>
                <a:lnTo>
                  <a:pt x="132" y="1387"/>
                </a:lnTo>
                <a:lnTo>
                  <a:pt x="151" y="1370"/>
                </a:lnTo>
                <a:lnTo>
                  <a:pt x="170" y="1352"/>
                </a:lnTo>
                <a:lnTo>
                  <a:pt x="190" y="1335"/>
                </a:lnTo>
                <a:lnTo>
                  <a:pt x="211" y="1316"/>
                </a:lnTo>
                <a:lnTo>
                  <a:pt x="233" y="1299"/>
                </a:lnTo>
                <a:lnTo>
                  <a:pt x="254" y="1280"/>
                </a:lnTo>
                <a:lnTo>
                  <a:pt x="276" y="1261"/>
                </a:lnTo>
                <a:lnTo>
                  <a:pt x="299" y="1242"/>
                </a:lnTo>
                <a:lnTo>
                  <a:pt x="324" y="1224"/>
                </a:lnTo>
                <a:lnTo>
                  <a:pt x="321" y="1217"/>
                </a:lnTo>
                <a:lnTo>
                  <a:pt x="320" y="1211"/>
                </a:lnTo>
                <a:lnTo>
                  <a:pt x="318" y="1205"/>
                </a:lnTo>
                <a:lnTo>
                  <a:pt x="315" y="1198"/>
                </a:lnTo>
                <a:lnTo>
                  <a:pt x="314" y="1192"/>
                </a:lnTo>
                <a:lnTo>
                  <a:pt x="312" y="1187"/>
                </a:lnTo>
                <a:lnTo>
                  <a:pt x="311" y="1181"/>
                </a:lnTo>
                <a:lnTo>
                  <a:pt x="310" y="1175"/>
                </a:lnTo>
                <a:lnTo>
                  <a:pt x="310" y="1169"/>
                </a:lnTo>
                <a:lnTo>
                  <a:pt x="308" y="1163"/>
                </a:lnTo>
                <a:lnTo>
                  <a:pt x="308" y="1157"/>
                </a:lnTo>
                <a:lnTo>
                  <a:pt x="307" y="1152"/>
                </a:lnTo>
                <a:lnTo>
                  <a:pt x="307" y="1144"/>
                </a:lnTo>
                <a:lnTo>
                  <a:pt x="307" y="1140"/>
                </a:lnTo>
                <a:lnTo>
                  <a:pt x="307" y="1133"/>
                </a:lnTo>
                <a:lnTo>
                  <a:pt x="307" y="1127"/>
                </a:lnTo>
                <a:lnTo>
                  <a:pt x="315" y="1078"/>
                </a:lnTo>
                <a:lnTo>
                  <a:pt x="328" y="1031"/>
                </a:lnTo>
                <a:lnTo>
                  <a:pt x="349" y="989"/>
                </a:lnTo>
                <a:lnTo>
                  <a:pt x="375" y="951"/>
                </a:lnTo>
                <a:lnTo>
                  <a:pt x="407" y="918"/>
                </a:lnTo>
                <a:lnTo>
                  <a:pt x="442" y="887"/>
                </a:lnTo>
                <a:lnTo>
                  <a:pt x="481" y="859"/>
                </a:lnTo>
                <a:lnTo>
                  <a:pt x="525" y="838"/>
                </a:lnTo>
                <a:lnTo>
                  <a:pt x="570" y="817"/>
                </a:lnTo>
                <a:lnTo>
                  <a:pt x="619" y="800"/>
                </a:lnTo>
                <a:lnTo>
                  <a:pt x="668" y="787"/>
                </a:lnTo>
                <a:lnTo>
                  <a:pt x="719" y="775"/>
                </a:lnTo>
                <a:lnTo>
                  <a:pt x="772" y="768"/>
                </a:lnTo>
                <a:lnTo>
                  <a:pt x="824" y="762"/>
                </a:lnTo>
                <a:lnTo>
                  <a:pt x="876" y="758"/>
                </a:lnTo>
                <a:lnTo>
                  <a:pt x="927" y="758"/>
                </a:lnTo>
                <a:lnTo>
                  <a:pt x="943" y="758"/>
                </a:lnTo>
                <a:lnTo>
                  <a:pt x="958" y="758"/>
                </a:lnTo>
                <a:lnTo>
                  <a:pt x="974" y="758"/>
                </a:lnTo>
                <a:lnTo>
                  <a:pt x="987" y="759"/>
                </a:lnTo>
                <a:lnTo>
                  <a:pt x="1001" y="759"/>
                </a:lnTo>
                <a:lnTo>
                  <a:pt x="1016" y="761"/>
                </a:lnTo>
                <a:lnTo>
                  <a:pt x="1029" y="762"/>
                </a:lnTo>
                <a:lnTo>
                  <a:pt x="1043" y="762"/>
                </a:lnTo>
                <a:lnTo>
                  <a:pt x="1057" y="763"/>
                </a:lnTo>
                <a:lnTo>
                  <a:pt x="1070" y="766"/>
                </a:lnTo>
                <a:lnTo>
                  <a:pt x="1081" y="768"/>
                </a:lnTo>
                <a:lnTo>
                  <a:pt x="1094" y="769"/>
                </a:lnTo>
                <a:lnTo>
                  <a:pt x="1107" y="772"/>
                </a:lnTo>
                <a:lnTo>
                  <a:pt x="1119" y="774"/>
                </a:lnTo>
                <a:lnTo>
                  <a:pt x="1132" y="777"/>
                </a:lnTo>
                <a:lnTo>
                  <a:pt x="1144" y="779"/>
                </a:lnTo>
                <a:close/>
                <a:moveTo>
                  <a:pt x="1379" y="865"/>
                </a:moveTo>
                <a:lnTo>
                  <a:pt x="1383" y="867"/>
                </a:lnTo>
                <a:lnTo>
                  <a:pt x="1386" y="870"/>
                </a:lnTo>
                <a:lnTo>
                  <a:pt x="1389" y="871"/>
                </a:lnTo>
                <a:lnTo>
                  <a:pt x="1394" y="872"/>
                </a:lnTo>
                <a:lnTo>
                  <a:pt x="1397" y="874"/>
                </a:lnTo>
                <a:lnTo>
                  <a:pt x="1401" y="877"/>
                </a:lnTo>
                <a:lnTo>
                  <a:pt x="1404" y="878"/>
                </a:lnTo>
                <a:lnTo>
                  <a:pt x="1408" y="880"/>
                </a:lnTo>
                <a:lnTo>
                  <a:pt x="1411" y="881"/>
                </a:lnTo>
                <a:lnTo>
                  <a:pt x="1414" y="884"/>
                </a:lnTo>
                <a:lnTo>
                  <a:pt x="1418" y="886"/>
                </a:lnTo>
                <a:lnTo>
                  <a:pt x="1421" y="887"/>
                </a:lnTo>
                <a:lnTo>
                  <a:pt x="1424" y="888"/>
                </a:lnTo>
                <a:lnTo>
                  <a:pt x="1429" y="891"/>
                </a:lnTo>
                <a:lnTo>
                  <a:pt x="1431" y="893"/>
                </a:lnTo>
                <a:lnTo>
                  <a:pt x="1434" y="894"/>
                </a:lnTo>
                <a:lnTo>
                  <a:pt x="1431" y="888"/>
                </a:lnTo>
                <a:lnTo>
                  <a:pt x="1429" y="884"/>
                </a:lnTo>
                <a:lnTo>
                  <a:pt x="1424" y="878"/>
                </a:lnTo>
                <a:lnTo>
                  <a:pt x="1421" y="874"/>
                </a:lnTo>
                <a:lnTo>
                  <a:pt x="1417" y="868"/>
                </a:lnTo>
                <a:lnTo>
                  <a:pt x="1414" y="864"/>
                </a:lnTo>
                <a:lnTo>
                  <a:pt x="1410" y="859"/>
                </a:lnTo>
                <a:lnTo>
                  <a:pt x="1405" y="854"/>
                </a:lnTo>
                <a:lnTo>
                  <a:pt x="1402" y="849"/>
                </a:lnTo>
                <a:lnTo>
                  <a:pt x="1398" y="845"/>
                </a:lnTo>
                <a:lnTo>
                  <a:pt x="1394" y="840"/>
                </a:lnTo>
                <a:lnTo>
                  <a:pt x="1389" y="836"/>
                </a:lnTo>
                <a:lnTo>
                  <a:pt x="1385" y="830"/>
                </a:lnTo>
                <a:lnTo>
                  <a:pt x="1381" y="826"/>
                </a:lnTo>
                <a:lnTo>
                  <a:pt x="1376" y="822"/>
                </a:lnTo>
                <a:lnTo>
                  <a:pt x="1372" y="817"/>
                </a:lnTo>
                <a:lnTo>
                  <a:pt x="1373" y="822"/>
                </a:lnTo>
                <a:lnTo>
                  <a:pt x="1373" y="824"/>
                </a:lnTo>
                <a:lnTo>
                  <a:pt x="1375" y="827"/>
                </a:lnTo>
                <a:lnTo>
                  <a:pt x="1375" y="832"/>
                </a:lnTo>
                <a:lnTo>
                  <a:pt x="1375" y="835"/>
                </a:lnTo>
                <a:lnTo>
                  <a:pt x="1376" y="838"/>
                </a:lnTo>
                <a:lnTo>
                  <a:pt x="1376" y="840"/>
                </a:lnTo>
                <a:lnTo>
                  <a:pt x="1376" y="845"/>
                </a:lnTo>
                <a:lnTo>
                  <a:pt x="1376" y="848"/>
                </a:lnTo>
                <a:lnTo>
                  <a:pt x="1378" y="851"/>
                </a:lnTo>
                <a:lnTo>
                  <a:pt x="1378" y="854"/>
                </a:lnTo>
                <a:lnTo>
                  <a:pt x="1378" y="855"/>
                </a:lnTo>
                <a:lnTo>
                  <a:pt x="1378" y="858"/>
                </a:lnTo>
                <a:lnTo>
                  <a:pt x="1379" y="861"/>
                </a:lnTo>
                <a:lnTo>
                  <a:pt x="1379" y="864"/>
                </a:lnTo>
                <a:lnTo>
                  <a:pt x="1379" y="865"/>
                </a:lnTo>
                <a:close/>
                <a:moveTo>
                  <a:pt x="673" y="1108"/>
                </a:moveTo>
                <a:lnTo>
                  <a:pt x="677" y="1130"/>
                </a:lnTo>
                <a:lnTo>
                  <a:pt x="684" y="1150"/>
                </a:lnTo>
                <a:lnTo>
                  <a:pt x="696" y="1169"/>
                </a:lnTo>
                <a:lnTo>
                  <a:pt x="711" y="1187"/>
                </a:lnTo>
                <a:lnTo>
                  <a:pt x="727" y="1204"/>
                </a:lnTo>
                <a:lnTo>
                  <a:pt x="744" y="1219"/>
                </a:lnTo>
                <a:lnTo>
                  <a:pt x="764" y="1233"/>
                </a:lnTo>
                <a:lnTo>
                  <a:pt x="785" y="1245"/>
                </a:lnTo>
                <a:lnTo>
                  <a:pt x="807" y="1256"/>
                </a:lnTo>
                <a:lnTo>
                  <a:pt x="828" y="1265"/>
                </a:lnTo>
                <a:lnTo>
                  <a:pt x="850" y="1274"/>
                </a:lnTo>
                <a:lnTo>
                  <a:pt x="870" y="1280"/>
                </a:lnTo>
                <a:lnTo>
                  <a:pt x="892" y="1285"/>
                </a:lnTo>
                <a:lnTo>
                  <a:pt x="911" y="1288"/>
                </a:lnTo>
                <a:lnTo>
                  <a:pt x="929" y="1291"/>
                </a:lnTo>
                <a:lnTo>
                  <a:pt x="945" y="1291"/>
                </a:lnTo>
                <a:lnTo>
                  <a:pt x="961" y="1291"/>
                </a:lnTo>
                <a:lnTo>
                  <a:pt x="977" y="1290"/>
                </a:lnTo>
                <a:lnTo>
                  <a:pt x="993" y="1288"/>
                </a:lnTo>
                <a:lnTo>
                  <a:pt x="1009" y="1287"/>
                </a:lnTo>
                <a:lnTo>
                  <a:pt x="1025" y="1285"/>
                </a:lnTo>
                <a:lnTo>
                  <a:pt x="1041" y="1283"/>
                </a:lnTo>
                <a:lnTo>
                  <a:pt x="1055" y="1278"/>
                </a:lnTo>
                <a:lnTo>
                  <a:pt x="1070" y="1274"/>
                </a:lnTo>
                <a:lnTo>
                  <a:pt x="1084" y="1268"/>
                </a:lnTo>
                <a:lnTo>
                  <a:pt x="1096" y="1262"/>
                </a:lnTo>
                <a:lnTo>
                  <a:pt x="1107" y="1255"/>
                </a:lnTo>
                <a:lnTo>
                  <a:pt x="1118" y="1246"/>
                </a:lnTo>
                <a:lnTo>
                  <a:pt x="1128" y="1236"/>
                </a:lnTo>
                <a:lnTo>
                  <a:pt x="1135" y="1224"/>
                </a:lnTo>
                <a:lnTo>
                  <a:pt x="1139" y="1211"/>
                </a:lnTo>
                <a:lnTo>
                  <a:pt x="1144" y="1197"/>
                </a:lnTo>
                <a:lnTo>
                  <a:pt x="1144" y="1191"/>
                </a:lnTo>
                <a:lnTo>
                  <a:pt x="1144" y="1184"/>
                </a:lnTo>
                <a:lnTo>
                  <a:pt x="1144" y="1176"/>
                </a:lnTo>
                <a:lnTo>
                  <a:pt x="1142" y="1171"/>
                </a:lnTo>
                <a:lnTo>
                  <a:pt x="1141" y="1163"/>
                </a:lnTo>
                <a:lnTo>
                  <a:pt x="1139" y="1157"/>
                </a:lnTo>
                <a:lnTo>
                  <a:pt x="1138" y="1150"/>
                </a:lnTo>
                <a:lnTo>
                  <a:pt x="1135" y="1144"/>
                </a:lnTo>
                <a:lnTo>
                  <a:pt x="1132" y="1139"/>
                </a:lnTo>
                <a:lnTo>
                  <a:pt x="1131" y="1133"/>
                </a:lnTo>
                <a:lnTo>
                  <a:pt x="1128" y="1127"/>
                </a:lnTo>
                <a:lnTo>
                  <a:pt x="1125" y="1121"/>
                </a:lnTo>
                <a:lnTo>
                  <a:pt x="1123" y="1115"/>
                </a:lnTo>
                <a:lnTo>
                  <a:pt x="1120" y="1111"/>
                </a:lnTo>
                <a:lnTo>
                  <a:pt x="1119" y="1105"/>
                </a:lnTo>
                <a:lnTo>
                  <a:pt x="1118" y="1101"/>
                </a:lnTo>
                <a:lnTo>
                  <a:pt x="1110" y="1105"/>
                </a:lnTo>
                <a:lnTo>
                  <a:pt x="1103" y="1110"/>
                </a:lnTo>
                <a:lnTo>
                  <a:pt x="1097" y="1114"/>
                </a:lnTo>
                <a:lnTo>
                  <a:pt x="1090" y="1118"/>
                </a:lnTo>
                <a:lnTo>
                  <a:pt x="1084" y="1121"/>
                </a:lnTo>
                <a:lnTo>
                  <a:pt x="1077" y="1125"/>
                </a:lnTo>
                <a:lnTo>
                  <a:pt x="1070" y="1130"/>
                </a:lnTo>
                <a:lnTo>
                  <a:pt x="1062" y="1133"/>
                </a:lnTo>
                <a:lnTo>
                  <a:pt x="1055" y="1136"/>
                </a:lnTo>
                <a:lnTo>
                  <a:pt x="1048" y="1139"/>
                </a:lnTo>
                <a:lnTo>
                  <a:pt x="1041" y="1141"/>
                </a:lnTo>
                <a:lnTo>
                  <a:pt x="1033" y="1143"/>
                </a:lnTo>
                <a:lnTo>
                  <a:pt x="1025" y="1144"/>
                </a:lnTo>
                <a:lnTo>
                  <a:pt x="1017" y="1144"/>
                </a:lnTo>
                <a:lnTo>
                  <a:pt x="1009" y="1144"/>
                </a:lnTo>
                <a:lnTo>
                  <a:pt x="1000" y="1144"/>
                </a:lnTo>
                <a:lnTo>
                  <a:pt x="988" y="1143"/>
                </a:lnTo>
                <a:lnTo>
                  <a:pt x="979" y="1140"/>
                </a:lnTo>
                <a:lnTo>
                  <a:pt x="971" y="1137"/>
                </a:lnTo>
                <a:lnTo>
                  <a:pt x="965" y="1134"/>
                </a:lnTo>
                <a:lnTo>
                  <a:pt x="961" y="1130"/>
                </a:lnTo>
                <a:lnTo>
                  <a:pt x="956" y="1125"/>
                </a:lnTo>
                <a:lnTo>
                  <a:pt x="953" y="1121"/>
                </a:lnTo>
                <a:lnTo>
                  <a:pt x="950" y="1117"/>
                </a:lnTo>
                <a:lnTo>
                  <a:pt x="948" y="1112"/>
                </a:lnTo>
                <a:lnTo>
                  <a:pt x="946" y="1108"/>
                </a:lnTo>
                <a:lnTo>
                  <a:pt x="945" y="1104"/>
                </a:lnTo>
                <a:lnTo>
                  <a:pt x="942" y="1101"/>
                </a:lnTo>
                <a:lnTo>
                  <a:pt x="939" y="1099"/>
                </a:lnTo>
                <a:lnTo>
                  <a:pt x="934" y="1098"/>
                </a:lnTo>
                <a:lnTo>
                  <a:pt x="930" y="1098"/>
                </a:lnTo>
                <a:lnTo>
                  <a:pt x="924" y="1099"/>
                </a:lnTo>
                <a:lnTo>
                  <a:pt x="921" y="1099"/>
                </a:lnTo>
                <a:lnTo>
                  <a:pt x="917" y="1101"/>
                </a:lnTo>
                <a:lnTo>
                  <a:pt x="913" y="1101"/>
                </a:lnTo>
                <a:lnTo>
                  <a:pt x="910" y="1102"/>
                </a:lnTo>
                <a:lnTo>
                  <a:pt x="905" y="1104"/>
                </a:lnTo>
                <a:lnTo>
                  <a:pt x="902" y="1105"/>
                </a:lnTo>
                <a:lnTo>
                  <a:pt x="900" y="1107"/>
                </a:lnTo>
                <a:lnTo>
                  <a:pt x="897" y="1108"/>
                </a:lnTo>
                <a:lnTo>
                  <a:pt x="894" y="1110"/>
                </a:lnTo>
                <a:lnTo>
                  <a:pt x="891" y="1112"/>
                </a:lnTo>
                <a:lnTo>
                  <a:pt x="889" y="1115"/>
                </a:lnTo>
                <a:lnTo>
                  <a:pt x="888" y="1118"/>
                </a:lnTo>
                <a:lnTo>
                  <a:pt x="886" y="1123"/>
                </a:lnTo>
                <a:lnTo>
                  <a:pt x="885" y="1127"/>
                </a:lnTo>
                <a:lnTo>
                  <a:pt x="884" y="1131"/>
                </a:lnTo>
                <a:lnTo>
                  <a:pt x="884" y="1137"/>
                </a:lnTo>
                <a:lnTo>
                  <a:pt x="885" y="1141"/>
                </a:lnTo>
                <a:lnTo>
                  <a:pt x="886" y="1146"/>
                </a:lnTo>
                <a:lnTo>
                  <a:pt x="888" y="1150"/>
                </a:lnTo>
                <a:lnTo>
                  <a:pt x="892" y="1155"/>
                </a:lnTo>
                <a:lnTo>
                  <a:pt x="895" y="1159"/>
                </a:lnTo>
                <a:lnTo>
                  <a:pt x="901" y="1163"/>
                </a:lnTo>
                <a:lnTo>
                  <a:pt x="905" y="1168"/>
                </a:lnTo>
                <a:lnTo>
                  <a:pt x="911" y="1173"/>
                </a:lnTo>
                <a:lnTo>
                  <a:pt x="917" y="1178"/>
                </a:lnTo>
                <a:lnTo>
                  <a:pt x="923" y="1182"/>
                </a:lnTo>
                <a:lnTo>
                  <a:pt x="929" y="1187"/>
                </a:lnTo>
                <a:lnTo>
                  <a:pt x="934" y="1191"/>
                </a:lnTo>
                <a:lnTo>
                  <a:pt x="940" y="1195"/>
                </a:lnTo>
                <a:lnTo>
                  <a:pt x="946" y="1200"/>
                </a:lnTo>
                <a:lnTo>
                  <a:pt x="952" y="1203"/>
                </a:lnTo>
                <a:lnTo>
                  <a:pt x="956" y="1207"/>
                </a:lnTo>
                <a:lnTo>
                  <a:pt x="956" y="1210"/>
                </a:lnTo>
                <a:lnTo>
                  <a:pt x="955" y="1211"/>
                </a:lnTo>
                <a:lnTo>
                  <a:pt x="955" y="1214"/>
                </a:lnTo>
                <a:lnTo>
                  <a:pt x="953" y="1219"/>
                </a:lnTo>
                <a:lnTo>
                  <a:pt x="952" y="1223"/>
                </a:lnTo>
                <a:lnTo>
                  <a:pt x="950" y="1227"/>
                </a:lnTo>
                <a:lnTo>
                  <a:pt x="949" y="1233"/>
                </a:lnTo>
                <a:lnTo>
                  <a:pt x="946" y="1237"/>
                </a:lnTo>
                <a:lnTo>
                  <a:pt x="945" y="1242"/>
                </a:lnTo>
                <a:lnTo>
                  <a:pt x="942" y="1246"/>
                </a:lnTo>
                <a:lnTo>
                  <a:pt x="940" y="1251"/>
                </a:lnTo>
                <a:lnTo>
                  <a:pt x="937" y="1253"/>
                </a:lnTo>
                <a:lnTo>
                  <a:pt x="934" y="1256"/>
                </a:lnTo>
                <a:lnTo>
                  <a:pt x="932" y="1259"/>
                </a:lnTo>
                <a:lnTo>
                  <a:pt x="930" y="1259"/>
                </a:lnTo>
                <a:lnTo>
                  <a:pt x="910" y="1249"/>
                </a:lnTo>
                <a:lnTo>
                  <a:pt x="892" y="1237"/>
                </a:lnTo>
                <a:lnTo>
                  <a:pt x="875" y="1226"/>
                </a:lnTo>
                <a:lnTo>
                  <a:pt x="859" y="1214"/>
                </a:lnTo>
                <a:lnTo>
                  <a:pt x="844" y="1203"/>
                </a:lnTo>
                <a:lnTo>
                  <a:pt x="830" y="1191"/>
                </a:lnTo>
                <a:lnTo>
                  <a:pt x="818" y="1181"/>
                </a:lnTo>
                <a:lnTo>
                  <a:pt x="805" y="1169"/>
                </a:lnTo>
                <a:lnTo>
                  <a:pt x="795" y="1159"/>
                </a:lnTo>
                <a:lnTo>
                  <a:pt x="783" y="1150"/>
                </a:lnTo>
                <a:lnTo>
                  <a:pt x="773" y="1141"/>
                </a:lnTo>
                <a:lnTo>
                  <a:pt x="764" y="1133"/>
                </a:lnTo>
                <a:lnTo>
                  <a:pt x="756" y="1127"/>
                </a:lnTo>
                <a:lnTo>
                  <a:pt x="747" y="1121"/>
                </a:lnTo>
                <a:lnTo>
                  <a:pt x="738" y="1117"/>
                </a:lnTo>
                <a:lnTo>
                  <a:pt x="731" y="1114"/>
                </a:lnTo>
                <a:lnTo>
                  <a:pt x="727" y="1112"/>
                </a:lnTo>
                <a:lnTo>
                  <a:pt x="724" y="1111"/>
                </a:lnTo>
                <a:lnTo>
                  <a:pt x="721" y="1111"/>
                </a:lnTo>
                <a:lnTo>
                  <a:pt x="716" y="1110"/>
                </a:lnTo>
                <a:lnTo>
                  <a:pt x="714" y="1110"/>
                </a:lnTo>
                <a:lnTo>
                  <a:pt x="711" y="1110"/>
                </a:lnTo>
                <a:lnTo>
                  <a:pt x="706" y="1108"/>
                </a:lnTo>
                <a:lnTo>
                  <a:pt x="703" y="1108"/>
                </a:lnTo>
                <a:lnTo>
                  <a:pt x="699" y="1108"/>
                </a:lnTo>
                <a:lnTo>
                  <a:pt x="696" y="1108"/>
                </a:lnTo>
                <a:lnTo>
                  <a:pt x="692" y="1108"/>
                </a:lnTo>
                <a:lnTo>
                  <a:pt x="689" y="1108"/>
                </a:lnTo>
                <a:lnTo>
                  <a:pt x="684" y="1108"/>
                </a:lnTo>
                <a:lnTo>
                  <a:pt x="680" y="1108"/>
                </a:lnTo>
                <a:lnTo>
                  <a:pt x="676" y="1108"/>
                </a:lnTo>
                <a:lnTo>
                  <a:pt x="673" y="1108"/>
                </a:lnTo>
                <a:close/>
                <a:moveTo>
                  <a:pt x="1288" y="476"/>
                </a:moveTo>
                <a:lnTo>
                  <a:pt x="1283" y="484"/>
                </a:lnTo>
                <a:lnTo>
                  <a:pt x="1279" y="491"/>
                </a:lnTo>
                <a:lnTo>
                  <a:pt x="1274" y="500"/>
                </a:lnTo>
                <a:lnTo>
                  <a:pt x="1269" y="509"/>
                </a:lnTo>
                <a:lnTo>
                  <a:pt x="1264" y="518"/>
                </a:lnTo>
                <a:lnTo>
                  <a:pt x="1259" y="526"/>
                </a:lnTo>
                <a:lnTo>
                  <a:pt x="1254" y="535"/>
                </a:lnTo>
                <a:lnTo>
                  <a:pt x="1250" y="544"/>
                </a:lnTo>
                <a:lnTo>
                  <a:pt x="1245" y="553"/>
                </a:lnTo>
                <a:lnTo>
                  <a:pt x="1243" y="561"/>
                </a:lnTo>
                <a:lnTo>
                  <a:pt x="1240" y="570"/>
                </a:lnTo>
                <a:lnTo>
                  <a:pt x="1238" y="579"/>
                </a:lnTo>
                <a:lnTo>
                  <a:pt x="1237" y="586"/>
                </a:lnTo>
                <a:lnTo>
                  <a:pt x="1238" y="593"/>
                </a:lnTo>
                <a:lnTo>
                  <a:pt x="1240" y="602"/>
                </a:lnTo>
                <a:lnTo>
                  <a:pt x="1243" y="608"/>
                </a:lnTo>
                <a:lnTo>
                  <a:pt x="1244" y="612"/>
                </a:lnTo>
                <a:lnTo>
                  <a:pt x="1247" y="618"/>
                </a:lnTo>
                <a:lnTo>
                  <a:pt x="1251" y="622"/>
                </a:lnTo>
                <a:lnTo>
                  <a:pt x="1254" y="627"/>
                </a:lnTo>
                <a:lnTo>
                  <a:pt x="1259" y="631"/>
                </a:lnTo>
                <a:lnTo>
                  <a:pt x="1263" y="637"/>
                </a:lnTo>
                <a:lnTo>
                  <a:pt x="1267" y="641"/>
                </a:lnTo>
                <a:lnTo>
                  <a:pt x="1273" y="646"/>
                </a:lnTo>
                <a:lnTo>
                  <a:pt x="1277" y="651"/>
                </a:lnTo>
                <a:lnTo>
                  <a:pt x="1283" y="656"/>
                </a:lnTo>
                <a:lnTo>
                  <a:pt x="1289" y="662"/>
                </a:lnTo>
                <a:lnTo>
                  <a:pt x="1296" y="666"/>
                </a:lnTo>
                <a:lnTo>
                  <a:pt x="1302" y="672"/>
                </a:lnTo>
                <a:lnTo>
                  <a:pt x="1308" y="678"/>
                </a:lnTo>
                <a:lnTo>
                  <a:pt x="1315" y="682"/>
                </a:lnTo>
                <a:lnTo>
                  <a:pt x="1321" y="688"/>
                </a:lnTo>
                <a:lnTo>
                  <a:pt x="1320" y="675"/>
                </a:lnTo>
                <a:lnTo>
                  <a:pt x="1318" y="660"/>
                </a:lnTo>
                <a:lnTo>
                  <a:pt x="1315" y="647"/>
                </a:lnTo>
                <a:lnTo>
                  <a:pt x="1314" y="634"/>
                </a:lnTo>
                <a:lnTo>
                  <a:pt x="1312" y="619"/>
                </a:lnTo>
                <a:lnTo>
                  <a:pt x="1309" y="606"/>
                </a:lnTo>
                <a:lnTo>
                  <a:pt x="1308" y="593"/>
                </a:lnTo>
                <a:lnTo>
                  <a:pt x="1305" y="580"/>
                </a:lnTo>
                <a:lnTo>
                  <a:pt x="1304" y="567"/>
                </a:lnTo>
                <a:lnTo>
                  <a:pt x="1301" y="554"/>
                </a:lnTo>
                <a:lnTo>
                  <a:pt x="1299" y="541"/>
                </a:lnTo>
                <a:lnTo>
                  <a:pt x="1296" y="528"/>
                </a:lnTo>
                <a:lnTo>
                  <a:pt x="1295" y="515"/>
                </a:lnTo>
                <a:lnTo>
                  <a:pt x="1292" y="502"/>
                </a:lnTo>
                <a:lnTo>
                  <a:pt x="1290" y="489"/>
                </a:lnTo>
                <a:lnTo>
                  <a:pt x="1288" y="476"/>
                </a:lnTo>
                <a:close/>
                <a:moveTo>
                  <a:pt x="1523" y="1299"/>
                </a:moveTo>
                <a:lnTo>
                  <a:pt x="1516" y="1297"/>
                </a:lnTo>
                <a:lnTo>
                  <a:pt x="1507" y="1296"/>
                </a:lnTo>
                <a:lnTo>
                  <a:pt x="1500" y="1294"/>
                </a:lnTo>
                <a:lnTo>
                  <a:pt x="1491" y="1294"/>
                </a:lnTo>
                <a:lnTo>
                  <a:pt x="1482" y="1293"/>
                </a:lnTo>
                <a:lnTo>
                  <a:pt x="1474" y="1293"/>
                </a:lnTo>
                <a:lnTo>
                  <a:pt x="1465" y="1293"/>
                </a:lnTo>
                <a:lnTo>
                  <a:pt x="1456" y="1291"/>
                </a:lnTo>
                <a:lnTo>
                  <a:pt x="1447" y="1291"/>
                </a:lnTo>
                <a:lnTo>
                  <a:pt x="1439" y="1291"/>
                </a:lnTo>
                <a:lnTo>
                  <a:pt x="1430" y="1291"/>
                </a:lnTo>
                <a:lnTo>
                  <a:pt x="1420" y="1293"/>
                </a:lnTo>
                <a:lnTo>
                  <a:pt x="1411" y="1293"/>
                </a:lnTo>
                <a:lnTo>
                  <a:pt x="1402" y="1294"/>
                </a:lnTo>
                <a:lnTo>
                  <a:pt x="1394" y="1294"/>
                </a:lnTo>
                <a:lnTo>
                  <a:pt x="1383" y="1296"/>
                </a:lnTo>
                <a:lnTo>
                  <a:pt x="1386" y="1300"/>
                </a:lnTo>
                <a:lnTo>
                  <a:pt x="1388" y="1306"/>
                </a:lnTo>
                <a:lnTo>
                  <a:pt x="1389" y="1310"/>
                </a:lnTo>
                <a:lnTo>
                  <a:pt x="1391" y="1315"/>
                </a:lnTo>
                <a:lnTo>
                  <a:pt x="1392" y="1317"/>
                </a:lnTo>
                <a:lnTo>
                  <a:pt x="1394" y="1322"/>
                </a:lnTo>
                <a:lnTo>
                  <a:pt x="1395" y="1325"/>
                </a:lnTo>
                <a:lnTo>
                  <a:pt x="1395" y="1329"/>
                </a:lnTo>
                <a:lnTo>
                  <a:pt x="1397" y="1332"/>
                </a:lnTo>
                <a:lnTo>
                  <a:pt x="1397" y="1336"/>
                </a:lnTo>
                <a:lnTo>
                  <a:pt x="1398" y="1339"/>
                </a:lnTo>
                <a:lnTo>
                  <a:pt x="1398" y="1344"/>
                </a:lnTo>
                <a:lnTo>
                  <a:pt x="1398" y="1347"/>
                </a:lnTo>
                <a:lnTo>
                  <a:pt x="1398" y="1351"/>
                </a:lnTo>
                <a:lnTo>
                  <a:pt x="1398" y="1354"/>
                </a:lnTo>
                <a:lnTo>
                  <a:pt x="1398" y="1358"/>
                </a:lnTo>
                <a:lnTo>
                  <a:pt x="1398" y="1361"/>
                </a:lnTo>
                <a:lnTo>
                  <a:pt x="1398" y="1364"/>
                </a:lnTo>
                <a:lnTo>
                  <a:pt x="1397" y="1368"/>
                </a:lnTo>
                <a:lnTo>
                  <a:pt x="1395" y="1373"/>
                </a:lnTo>
                <a:lnTo>
                  <a:pt x="1394" y="1377"/>
                </a:lnTo>
                <a:lnTo>
                  <a:pt x="1392" y="1381"/>
                </a:lnTo>
                <a:lnTo>
                  <a:pt x="1389" y="1386"/>
                </a:lnTo>
                <a:lnTo>
                  <a:pt x="1386" y="1390"/>
                </a:lnTo>
                <a:lnTo>
                  <a:pt x="1383" y="1395"/>
                </a:lnTo>
                <a:lnTo>
                  <a:pt x="1381" y="1399"/>
                </a:lnTo>
                <a:lnTo>
                  <a:pt x="1376" y="1403"/>
                </a:lnTo>
                <a:lnTo>
                  <a:pt x="1372" y="1406"/>
                </a:lnTo>
                <a:lnTo>
                  <a:pt x="1368" y="1409"/>
                </a:lnTo>
                <a:lnTo>
                  <a:pt x="1362" y="1412"/>
                </a:lnTo>
                <a:lnTo>
                  <a:pt x="1356" y="1413"/>
                </a:lnTo>
                <a:lnTo>
                  <a:pt x="1350" y="1413"/>
                </a:lnTo>
                <a:lnTo>
                  <a:pt x="1347" y="1413"/>
                </a:lnTo>
                <a:lnTo>
                  <a:pt x="1343" y="1413"/>
                </a:lnTo>
                <a:lnTo>
                  <a:pt x="1338" y="1412"/>
                </a:lnTo>
                <a:lnTo>
                  <a:pt x="1336" y="1412"/>
                </a:lnTo>
                <a:lnTo>
                  <a:pt x="1331" y="1411"/>
                </a:lnTo>
                <a:lnTo>
                  <a:pt x="1327" y="1409"/>
                </a:lnTo>
                <a:lnTo>
                  <a:pt x="1324" y="1408"/>
                </a:lnTo>
                <a:lnTo>
                  <a:pt x="1320" y="1405"/>
                </a:lnTo>
                <a:lnTo>
                  <a:pt x="1315" y="1403"/>
                </a:lnTo>
                <a:lnTo>
                  <a:pt x="1311" y="1400"/>
                </a:lnTo>
                <a:lnTo>
                  <a:pt x="1306" y="1397"/>
                </a:lnTo>
                <a:lnTo>
                  <a:pt x="1304" y="1396"/>
                </a:lnTo>
                <a:lnTo>
                  <a:pt x="1299" y="1393"/>
                </a:lnTo>
                <a:lnTo>
                  <a:pt x="1295" y="1389"/>
                </a:lnTo>
                <a:lnTo>
                  <a:pt x="1292" y="1386"/>
                </a:lnTo>
                <a:lnTo>
                  <a:pt x="1288" y="1383"/>
                </a:lnTo>
                <a:lnTo>
                  <a:pt x="1285" y="1393"/>
                </a:lnTo>
                <a:lnTo>
                  <a:pt x="1280" y="1405"/>
                </a:lnTo>
                <a:lnTo>
                  <a:pt x="1277" y="1415"/>
                </a:lnTo>
                <a:lnTo>
                  <a:pt x="1273" y="1425"/>
                </a:lnTo>
                <a:lnTo>
                  <a:pt x="1269" y="1435"/>
                </a:lnTo>
                <a:lnTo>
                  <a:pt x="1264" y="1445"/>
                </a:lnTo>
                <a:lnTo>
                  <a:pt x="1260" y="1454"/>
                </a:lnTo>
                <a:lnTo>
                  <a:pt x="1256" y="1464"/>
                </a:lnTo>
                <a:lnTo>
                  <a:pt x="1251" y="1473"/>
                </a:lnTo>
                <a:lnTo>
                  <a:pt x="1247" y="1483"/>
                </a:lnTo>
                <a:lnTo>
                  <a:pt x="1243" y="1492"/>
                </a:lnTo>
                <a:lnTo>
                  <a:pt x="1238" y="1501"/>
                </a:lnTo>
                <a:lnTo>
                  <a:pt x="1234" y="1511"/>
                </a:lnTo>
                <a:lnTo>
                  <a:pt x="1229" y="1520"/>
                </a:lnTo>
                <a:lnTo>
                  <a:pt x="1227" y="1530"/>
                </a:lnTo>
                <a:lnTo>
                  <a:pt x="1224" y="1538"/>
                </a:lnTo>
                <a:lnTo>
                  <a:pt x="1222" y="1543"/>
                </a:lnTo>
                <a:lnTo>
                  <a:pt x="1222" y="1547"/>
                </a:lnTo>
                <a:lnTo>
                  <a:pt x="1224" y="1550"/>
                </a:lnTo>
                <a:lnTo>
                  <a:pt x="1225" y="1554"/>
                </a:lnTo>
                <a:lnTo>
                  <a:pt x="1228" y="1559"/>
                </a:lnTo>
                <a:lnTo>
                  <a:pt x="1231" y="1562"/>
                </a:lnTo>
                <a:lnTo>
                  <a:pt x="1234" y="1565"/>
                </a:lnTo>
                <a:lnTo>
                  <a:pt x="1238" y="1568"/>
                </a:lnTo>
                <a:lnTo>
                  <a:pt x="1243" y="1570"/>
                </a:lnTo>
                <a:lnTo>
                  <a:pt x="1247" y="1572"/>
                </a:lnTo>
                <a:lnTo>
                  <a:pt x="1251" y="1573"/>
                </a:lnTo>
                <a:lnTo>
                  <a:pt x="1257" y="1575"/>
                </a:lnTo>
                <a:lnTo>
                  <a:pt x="1261" y="1575"/>
                </a:lnTo>
                <a:lnTo>
                  <a:pt x="1266" y="1573"/>
                </a:lnTo>
                <a:lnTo>
                  <a:pt x="1270" y="1572"/>
                </a:lnTo>
                <a:lnTo>
                  <a:pt x="1273" y="1570"/>
                </a:lnTo>
                <a:lnTo>
                  <a:pt x="1277" y="1566"/>
                </a:lnTo>
                <a:lnTo>
                  <a:pt x="1282" y="1562"/>
                </a:lnTo>
                <a:lnTo>
                  <a:pt x="1286" y="1556"/>
                </a:lnTo>
                <a:lnTo>
                  <a:pt x="1290" y="1552"/>
                </a:lnTo>
                <a:lnTo>
                  <a:pt x="1295" y="1546"/>
                </a:lnTo>
                <a:lnTo>
                  <a:pt x="1299" y="1538"/>
                </a:lnTo>
                <a:lnTo>
                  <a:pt x="1302" y="1533"/>
                </a:lnTo>
                <a:lnTo>
                  <a:pt x="1306" y="1525"/>
                </a:lnTo>
                <a:lnTo>
                  <a:pt x="1311" y="1520"/>
                </a:lnTo>
                <a:lnTo>
                  <a:pt x="1315" y="1512"/>
                </a:lnTo>
                <a:lnTo>
                  <a:pt x="1321" y="1505"/>
                </a:lnTo>
                <a:lnTo>
                  <a:pt x="1325" y="1498"/>
                </a:lnTo>
                <a:lnTo>
                  <a:pt x="1331" y="1490"/>
                </a:lnTo>
                <a:lnTo>
                  <a:pt x="1336" y="1483"/>
                </a:lnTo>
                <a:lnTo>
                  <a:pt x="1341" y="1476"/>
                </a:lnTo>
                <a:lnTo>
                  <a:pt x="1349" y="1469"/>
                </a:lnTo>
                <a:lnTo>
                  <a:pt x="1359" y="1457"/>
                </a:lnTo>
                <a:lnTo>
                  <a:pt x="1372" y="1447"/>
                </a:lnTo>
                <a:lnTo>
                  <a:pt x="1385" y="1437"/>
                </a:lnTo>
                <a:lnTo>
                  <a:pt x="1399" y="1427"/>
                </a:lnTo>
                <a:lnTo>
                  <a:pt x="1414" y="1418"/>
                </a:lnTo>
                <a:lnTo>
                  <a:pt x="1429" y="1409"/>
                </a:lnTo>
                <a:lnTo>
                  <a:pt x="1443" y="1400"/>
                </a:lnTo>
                <a:lnTo>
                  <a:pt x="1456" y="1393"/>
                </a:lnTo>
                <a:lnTo>
                  <a:pt x="1469" y="1384"/>
                </a:lnTo>
                <a:lnTo>
                  <a:pt x="1482" y="1377"/>
                </a:lnTo>
                <a:lnTo>
                  <a:pt x="1494" y="1370"/>
                </a:lnTo>
                <a:lnTo>
                  <a:pt x="1503" y="1364"/>
                </a:lnTo>
                <a:lnTo>
                  <a:pt x="1511" y="1357"/>
                </a:lnTo>
                <a:lnTo>
                  <a:pt x="1517" y="1351"/>
                </a:lnTo>
                <a:lnTo>
                  <a:pt x="1522" y="1345"/>
                </a:lnTo>
                <a:lnTo>
                  <a:pt x="1523" y="1339"/>
                </a:lnTo>
                <a:lnTo>
                  <a:pt x="1523" y="1336"/>
                </a:lnTo>
                <a:lnTo>
                  <a:pt x="1523" y="1335"/>
                </a:lnTo>
                <a:lnTo>
                  <a:pt x="1523" y="1332"/>
                </a:lnTo>
                <a:lnTo>
                  <a:pt x="1523" y="1329"/>
                </a:lnTo>
                <a:lnTo>
                  <a:pt x="1523" y="1328"/>
                </a:lnTo>
                <a:lnTo>
                  <a:pt x="1523" y="1325"/>
                </a:lnTo>
                <a:lnTo>
                  <a:pt x="1523" y="1322"/>
                </a:lnTo>
                <a:lnTo>
                  <a:pt x="1523" y="1319"/>
                </a:lnTo>
                <a:lnTo>
                  <a:pt x="1523" y="1317"/>
                </a:lnTo>
                <a:lnTo>
                  <a:pt x="1523" y="1315"/>
                </a:lnTo>
                <a:lnTo>
                  <a:pt x="1523" y="1312"/>
                </a:lnTo>
                <a:lnTo>
                  <a:pt x="1523" y="1309"/>
                </a:lnTo>
                <a:lnTo>
                  <a:pt x="1523" y="1306"/>
                </a:lnTo>
                <a:lnTo>
                  <a:pt x="1523" y="1304"/>
                </a:lnTo>
                <a:lnTo>
                  <a:pt x="1523" y="1301"/>
                </a:lnTo>
                <a:lnTo>
                  <a:pt x="1523" y="1299"/>
                </a:lnTo>
                <a:close/>
                <a:moveTo>
                  <a:pt x="1305" y="1313"/>
                </a:moveTo>
                <a:lnTo>
                  <a:pt x="1305" y="1316"/>
                </a:lnTo>
                <a:lnTo>
                  <a:pt x="1306" y="1320"/>
                </a:lnTo>
                <a:lnTo>
                  <a:pt x="1308" y="1323"/>
                </a:lnTo>
                <a:lnTo>
                  <a:pt x="1311" y="1328"/>
                </a:lnTo>
                <a:lnTo>
                  <a:pt x="1314" y="1333"/>
                </a:lnTo>
                <a:lnTo>
                  <a:pt x="1318" y="1338"/>
                </a:lnTo>
                <a:lnTo>
                  <a:pt x="1322" y="1342"/>
                </a:lnTo>
                <a:lnTo>
                  <a:pt x="1325" y="1345"/>
                </a:lnTo>
                <a:lnTo>
                  <a:pt x="1330" y="1349"/>
                </a:lnTo>
                <a:lnTo>
                  <a:pt x="1334" y="1354"/>
                </a:lnTo>
                <a:lnTo>
                  <a:pt x="1338" y="1357"/>
                </a:lnTo>
                <a:lnTo>
                  <a:pt x="1343" y="1358"/>
                </a:lnTo>
                <a:lnTo>
                  <a:pt x="1346" y="1361"/>
                </a:lnTo>
                <a:lnTo>
                  <a:pt x="1349" y="1361"/>
                </a:lnTo>
                <a:lnTo>
                  <a:pt x="1352" y="1361"/>
                </a:lnTo>
                <a:lnTo>
                  <a:pt x="1353" y="1361"/>
                </a:lnTo>
                <a:lnTo>
                  <a:pt x="1354" y="1360"/>
                </a:lnTo>
                <a:lnTo>
                  <a:pt x="1356" y="1357"/>
                </a:lnTo>
                <a:lnTo>
                  <a:pt x="1357" y="1355"/>
                </a:lnTo>
                <a:lnTo>
                  <a:pt x="1357" y="1354"/>
                </a:lnTo>
                <a:lnTo>
                  <a:pt x="1357" y="1352"/>
                </a:lnTo>
                <a:lnTo>
                  <a:pt x="1357" y="1351"/>
                </a:lnTo>
                <a:lnTo>
                  <a:pt x="1357" y="1349"/>
                </a:lnTo>
                <a:lnTo>
                  <a:pt x="1357" y="1348"/>
                </a:lnTo>
                <a:lnTo>
                  <a:pt x="1357" y="1347"/>
                </a:lnTo>
                <a:lnTo>
                  <a:pt x="1357" y="1345"/>
                </a:lnTo>
                <a:lnTo>
                  <a:pt x="1356" y="1344"/>
                </a:lnTo>
                <a:lnTo>
                  <a:pt x="1354" y="1341"/>
                </a:lnTo>
                <a:lnTo>
                  <a:pt x="1354" y="1339"/>
                </a:lnTo>
                <a:lnTo>
                  <a:pt x="1353" y="1338"/>
                </a:lnTo>
                <a:lnTo>
                  <a:pt x="1352" y="1336"/>
                </a:lnTo>
                <a:lnTo>
                  <a:pt x="1350" y="1335"/>
                </a:lnTo>
                <a:lnTo>
                  <a:pt x="1349" y="1331"/>
                </a:lnTo>
                <a:lnTo>
                  <a:pt x="1346" y="1328"/>
                </a:lnTo>
                <a:lnTo>
                  <a:pt x="1343" y="1325"/>
                </a:lnTo>
                <a:lnTo>
                  <a:pt x="1340" y="1322"/>
                </a:lnTo>
                <a:lnTo>
                  <a:pt x="1337" y="1319"/>
                </a:lnTo>
                <a:lnTo>
                  <a:pt x="1334" y="1316"/>
                </a:lnTo>
                <a:lnTo>
                  <a:pt x="1331" y="1313"/>
                </a:lnTo>
                <a:lnTo>
                  <a:pt x="1328" y="1312"/>
                </a:lnTo>
                <a:lnTo>
                  <a:pt x="1325" y="1309"/>
                </a:lnTo>
                <a:lnTo>
                  <a:pt x="1322" y="1307"/>
                </a:lnTo>
                <a:lnTo>
                  <a:pt x="1320" y="1307"/>
                </a:lnTo>
                <a:lnTo>
                  <a:pt x="1317" y="1307"/>
                </a:lnTo>
                <a:lnTo>
                  <a:pt x="1314" y="1307"/>
                </a:lnTo>
                <a:lnTo>
                  <a:pt x="1311" y="1309"/>
                </a:lnTo>
                <a:lnTo>
                  <a:pt x="1308" y="1310"/>
                </a:lnTo>
                <a:lnTo>
                  <a:pt x="1305" y="1313"/>
                </a:lnTo>
                <a:close/>
                <a:moveTo>
                  <a:pt x="1633" y="1616"/>
                </a:moveTo>
                <a:lnTo>
                  <a:pt x="1628" y="1617"/>
                </a:lnTo>
                <a:lnTo>
                  <a:pt x="1622" y="1617"/>
                </a:lnTo>
                <a:lnTo>
                  <a:pt x="1616" y="1617"/>
                </a:lnTo>
                <a:lnTo>
                  <a:pt x="1610" y="1616"/>
                </a:lnTo>
                <a:lnTo>
                  <a:pt x="1604" y="1614"/>
                </a:lnTo>
                <a:lnTo>
                  <a:pt x="1600" y="1613"/>
                </a:lnTo>
                <a:lnTo>
                  <a:pt x="1596" y="1610"/>
                </a:lnTo>
                <a:lnTo>
                  <a:pt x="1591" y="1607"/>
                </a:lnTo>
                <a:lnTo>
                  <a:pt x="1587" y="1602"/>
                </a:lnTo>
                <a:lnTo>
                  <a:pt x="1584" y="1598"/>
                </a:lnTo>
                <a:lnTo>
                  <a:pt x="1580" y="1594"/>
                </a:lnTo>
                <a:lnTo>
                  <a:pt x="1577" y="1588"/>
                </a:lnTo>
                <a:lnTo>
                  <a:pt x="1572" y="1581"/>
                </a:lnTo>
                <a:lnTo>
                  <a:pt x="1570" y="1573"/>
                </a:lnTo>
                <a:lnTo>
                  <a:pt x="1565" y="1566"/>
                </a:lnTo>
                <a:lnTo>
                  <a:pt x="1562" y="1557"/>
                </a:lnTo>
                <a:lnTo>
                  <a:pt x="1561" y="1566"/>
                </a:lnTo>
                <a:lnTo>
                  <a:pt x="1559" y="1575"/>
                </a:lnTo>
                <a:lnTo>
                  <a:pt x="1556" y="1582"/>
                </a:lnTo>
                <a:lnTo>
                  <a:pt x="1554" y="1591"/>
                </a:lnTo>
                <a:lnTo>
                  <a:pt x="1551" y="1600"/>
                </a:lnTo>
                <a:lnTo>
                  <a:pt x="1546" y="1607"/>
                </a:lnTo>
                <a:lnTo>
                  <a:pt x="1543" y="1614"/>
                </a:lnTo>
                <a:lnTo>
                  <a:pt x="1538" y="1621"/>
                </a:lnTo>
                <a:lnTo>
                  <a:pt x="1533" y="1627"/>
                </a:lnTo>
                <a:lnTo>
                  <a:pt x="1527" y="1632"/>
                </a:lnTo>
                <a:lnTo>
                  <a:pt x="1522" y="1636"/>
                </a:lnTo>
                <a:lnTo>
                  <a:pt x="1516" y="1640"/>
                </a:lnTo>
                <a:lnTo>
                  <a:pt x="1508" y="1643"/>
                </a:lnTo>
                <a:lnTo>
                  <a:pt x="1503" y="1643"/>
                </a:lnTo>
                <a:lnTo>
                  <a:pt x="1495" y="1643"/>
                </a:lnTo>
                <a:lnTo>
                  <a:pt x="1488" y="1642"/>
                </a:lnTo>
                <a:lnTo>
                  <a:pt x="1482" y="1640"/>
                </a:lnTo>
                <a:lnTo>
                  <a:pt x="1478" y="1639"/>
                </a:lnTo>
                <a:lnTo>
                  <a:pt x="1474" y="1637"/>
                </a:lnTo>
                <a:lnTo>
                  <a:pt x="1469" y="1634"/>
                </a:lnTo>
                <a:lnTo>
                  <a:pt x="1465" y="1633"/>
                </a:lnTo>
                <a:lnTo>
                  <a:pt x="1462" y="1630"/>
                </a:lnTo>
                <a:lnTo>
                  <a:pt x="1459" y="1627"/>
                </a:lnTo>
                <a:lnTo>
                  <a:pt x="1456" y="1624"/>
                </a:lnTo>
                <a:lnTo>
                  <a:pt x="1455" y="1621"/>
                </a:lnTo>
                <a:lnTo>
                  <a:pt x="1452" y="1618"/>
                </a:lnTo>
                <a:lnTo>
                  <a:pt x="1450" y="1614"/>
                </a:lnTo>
                <a:lnTo>
                  <a:pt x="1449" y="1610"/>
                </a:lnTo>
                <a:lnTo>
                  <a:pt x="1447" y="1604"/>
                </a:lnTo>
                <a:lnTo>
                  <a:pt x="1446" y="1598"/>
                </a:lnTo>
                <a:lnTo>
                  <a:pt x="1445" y="1592"/>
                </a:lnTo>
                <a:lnTo>
                  <a:pt x="1445" y="1585"/>
                </a:lnTo>
                <a:lnTo>
                  <a:pt x="1443" y="1581"/>
                </a:lnTo>
                <a:lnTo>
                  <a:pt x="1443" y="1575"/>
                </a:lnTo>
                <a:lnTo>
                  <a:pt x="1443" y="1572"/>
                </a:lnTo>
                <a:lnTo>
                  <a:pt x="1443" y="1568"/>
                </a:lnTo>
                <a:lnTo>
                  <a:pt x="1443" y="1563"/>
                </a:lnTo>
                <a:lnTo>
                  <a:pt x="1443" y="1559"/>
                </a:lnTo>
                <a:lnTo>
                  <a:pt x="1443" y="1554"/>
                </a:lnTo>
                <a:lnTo>
                  <a:pt x="1445" y="1552"/>
                </a:lnTo>
                <a:lnTo>
                  <a:pt x="1445" y="1547"/>
                </a:lnTo>
                <a:lnTo>
                  <a:pt x="1445" y="1543"/>
                </a:lnTo>
                <a:lnTo>
                  <a:pt x="1445" y="1540"/>
                </a:lnTo>
                <a:lnTo>
                  <a:pt x="1445" y="1536"/>
                </a:lnTo>
                <a:lnTo>
                  <a:pt x="1445" y="1531"/>
                </a:lnTo>
                <a:lnTo>
                  <a:pt x="1445" y="1527"/>
                </a:lnTo>
                <a:lnTo>
                  <a:pt x="1445" y="1524"/>
                </a:lnTo>
                <a:lnTo>
                  <a:pt x="1445" y="1520"/>
                </a:lnTo>
                <a:lnTo>
                  <a:pt x="1437" y="1522"/>
                </a:lnTo>
                <a:lnTo>
                  <a:pt x="1431" y="1528"/>
                </a:lnTo>
                <a:lnTo>
                  <a:pt x="1427" y="1537"/>
                </a:lnTo>
                <a:lnTo>
                  <a:pt x="1423" y="1546"/>
                </a:lnTo>
                <a:lnTo>
                  <a:pt x="1420" y="1556"/>
                </a:lnTo>
                <a:lnTo>
                  <a:pt x="1417" y="1568"/>
                </a:lnTo>
                <a:lnTo>
                  <a:pt x="1414" y="1581"/>
                </a:lnTo>
                <a:lnTo>
                  <a:pt x="1413" y="1594"/>
                </a:lnTo>
                <a:lnTo>
                  <a:pt x="1410" y="1607"/>
                </a:lnTo>
                <a:lnTo>
                  <a:pt x="1408" y="1620"/>
                </a:lnTo>
                <a:lnTo>
                  <a:pt x="1405" y="1633"/>
                </a:lnTo>
                <a:lnTo>
                  <a:pt x="1404" y="1645"/>
                </a:lnTo>
                <a:lnTo>
                  <a:pt x="1399" y="1656"/>
                </a:lnTo>
                <a:lnTo>
                  <a:pt x="1397" y="1666"/>
                </a:lnTo>
                <a:lnTo>
                  <a:pt x="1392" y="1674"/>
                </a:lnTo>
                <a:lnTo>
                  <a:pt x="1386" y="1681"/>
                </a:lnTo>
                <a:lnTo>
                  <a:pt x="1383" y="1682"/>
                </a:lnTo>
                <a:lnTo>
                  <a:pt x="1381" y="1685"/>
                </a:lnTo>
                <a:lnTo>
                  <a:pt x="1376" y="1687"/>
                </a:lnTo>
                <a:lnTo>
                  <a:pt x="1373" y="1688"/>
                </a:lnTo>
                <a:lnTo>
                  <a:pt x="1370" y="1688"/>
                </a:lnTo>
                <a:lnTo>
                  <a:pt x="1368" y="1688"/>
                </a:lnTo>
                <a:lnTo>
                  <a:pt x="1363" y="1688"/>
                </a:lnTo>
                <a:lnTo>
                  <a:pt x="1360" y="1688"/>
                </a:lnTo>
                <a:lnTo>
                  <a:pt x="1357" y="1688"/>
                </a:lnTo>
                <a:lnTo>
                  <a:pt x="1353" y="1687"/>
                </a:lnTo>
                <a:lnTo>
                  <a:pt x="1350" y="1685"/>
                </a:lnTo>
                <a:lnTo>
                  <a:pt x="1347" y="1685"/>
                </a:lnTo>
                <a:lnTo>
                  <a:pt x="1344" y="1684"/>
                </a:lnTo>
                <a:lnTo>
                  <a:pt x="1341" y="1681"/>
                </a:lnTo>
                <a:lnTo>
                  <a:pt x="1338" y="1680"/>
                </a:lnTo>
                <a:lnTo>
                  <a:pt x="1336" y="1678"/>
                </a:lnTo>
                <a:lnTo>
                  <a:pt x="1333" y="1675"/>
                </a:lnTo>
                <a:lnTo>
                  <a:pt x="1328" y="1671"/>
                </a:lnTo>
                <a:lnTo>
                  <a:pt x="1325" y="1666"/>
                </a:lnTo>
                <a:lnTo>
                  <a:pt x="1324" y="1662"/>
                </a:lnTo>
                <a:lnTo>
                  <a:pt x="1321" y="1656"/>
                </a:lnTo>
                <a:lnTo>
                  <a:pt x="1320" y="1652"/>
                </a:lnTo>
                <a:lnTo>
                  <a:pt x="1318" y="1646"/>
                </a:lnTo>
                <a:lnTo>
                  <a:pt x="1317" y="1640"/>
                </a:lnTo>
                <a:lnTo>
                  <a:pt x="1315" y="1633"/>
                </a:lnTo>
                <a:lnTo>
                  <a:pt x="1314" y="1627"/>
                </a:lnTo>
                <a:lnTo>
                  <a:pt x="1312" y="1621"/>
                </a:lnTo>
                <a:lnTo>
                  <a:pt x="1311" y="1614"/>
                </a:lnTo>
                <a:lnTo>
                  <a:pt x="1309" y="1607"/>
                </a:lnTo>
                <a:lnTo>
                  <a:pt x="1306" y="1601"/>
                </a:lnTo>
                <a:lnTo>
                  <a:pt x="1305" y="1594"/>
                </a:lnTo>
                <a:lnTo>
                  <a:pt x="1302" y="1586"/>
                </a:lnTo>
                <a:lnTo>
                  <a:pt x="1299" y="1591"/>
                </a:lnTo>
                <a:lnTo>
                  <a:pt x="1295" y="1597"/>
                </a:lnTo>
                <a:lnTo>
                  <a:pt x="1292" y="1601"/>
                </a:lnTo>
                <a:lnTo>
                  <a:pt x="1288" y="1605"/>
                </a:lnTo>
                <a:lnTo>
                  <a:pt x="1285" y="1610"/>
                </a:lnTo>
                <a:lnTo>
                  <a:pt x="1282" y="1614"/>
                </a:lnTo>
                <a:lnTo>
                  <a:pt x="1277" y="1618"/>
                </a:lnTo>
                <a:lnTo>
                  <a:pt x="1274" y="1623"/>
                </a:lnTo>
                <a:lnTo>
                  <a:pt x="1272" y="1626"/>
                </a:lnTo>
                <a:lnTo>
                  <a:pt x="1269" y="1629"/>
                </a:lnTo>
                <a:lnTo>
                  <a:pt x="1266" y="1632"/>
                </a:lnTo>
                <a:lnTo>
                  <a:pt x="1263" y="1634"/>
                </a:lnTo>
                <a:lnTo>
                  <a:pt x="1260" y="1637"/>
                </a:lnTo>
                <a:lnTo>
                  <a:pt x="1259" y="1639"/>
                </a:lnTo>
                <a:lnTo>
                  <a:pt x="1256" y="1639"/>
                </a:lnTo>
                <a:lnTo>
                  <a:pt x="1254" y="1640"/>
                </a:lnTo>
                <a:lnTo>
                  <a:pt x="1250" y="1640"/>
                </a:lnTo>
                <a:lnTo>
                  <a:pt x="1247" y="1639"/>
                </a:lnTo>
                <a:lnTo>
                  <a:pt x="1243" y="1639"/>
                </a:lnTo>
                <a:lnTo>
                  <a:pt x="1240" y="1637"/>
                </a:lnTo>
                <a:lnTo>
                  <a:pt x="1235" y="1637"/>
                </a:lnTo>
                <a:lnTo>
                  <a:pt x="1232" y="1636"/>
                </a:lnTo>
                <a:lnTo>
                  <a:pt x="1229" y="1634"/>
                </a:lnTo>
                <a:lnTo>
                  <a:pt x="1225" y="1633"/>
                </a:lnTo>
                <a:lnTo>
                  <a:pt x="1222" y="1632"/>
                </a:lnTo>
                <a:lnTo>
                  <a:pt x="1219" y="1629"/>
                </a:lnTo>
                <a:lnTo>
                  <a:pt x="1218" y="1627"/>
                </a:lnTo>
                <a:lnTo>
                  <a:pt x="1215" y="1624"/>
                </a:lnTo>
                <a:lnTo>
                  <a:pt x="1212" y="1621"/>
                </a:lnTo>
                <a:lnTo>
                  <a:pt x="1211" y="1620"/>
                </a:lnTo>
                <a:lnTo>
                  <a:pt x="1208" y="1617"/>
                </a:lnTo>
                <a:lnTo>
                  <a:pt x="1206" y="1613"/>
                </a:lnTo>
                <a:lnTo>
                  <a:pt x="1202" y="1605"/>
                </a:lnTo>
                <a:lnTo>
                  <a:pt x="1199" y="1598"/>
                </a:lnTo>
                <a:lnTo>
                  <a:pt x="1197" y="1589"/>
                </a:lnTo>
                <a:lnTo>
                  <a:pt x="1196" y="1581"/>
                </a:lnTo>
                <a:lnTo>
                  <a:pt x="1195" y="1570"/>
                </a:lnTo>
                <a:lnTo>
                  <a:pt x="1196" y="1560"/>
                </a:lnTo>
                <a:lnTo>
                  <a:pt x="1196" y="1552"/>
                </a:lnTo>
                <a:lnTo>
                  <a:pt x="1197" y="1541"/>
                </a:lnTo>
                <a:lnTo>
                  <a:pt x="1200" y="1531"/>
                </a:lnTo>
                <a:lnTo>
                  <a:pt x="1202" y="1521"/>
                </a:lnTo>
                <a:lnTo>
                  <a:pt x="1205" y="1512"/>
                </a:lnTo>
                <a:lnTo>
                  <a:pt x="1208" y="1502"/>
                </a:lnTo>
                <a:lnTo>
                  <a:pt x="1211" y="1495"/>
                </a:lnTo>
                <a:lnTo>
                  <a:pt x="1215" y="1486"/>
                </a:lnTo>
                <a:lnTo>
                  <a:pt x="1218" y="1480"/>
                </a:lnTo>
                <a:lnTo>
                  <a:pt x="1221" y="1474"/>
                </a:lnTo>
                <a:lnTo>
                  <a:pt x="1212" y="1479"/>
                </a:lnTo>
                <a:lnTo>
                  <a:pt x="1202" y="1486"/>
                </a:lnTo>
                <a:lnTo>
                  <a:pt x="1195" y="1493"/>
                </a:lnTo>
                <a:lnTo>
                  <a:pt x="1186" y="1501"/>
                </a:lnTo>
                <a:lnTo>
                  <a:pt x="1179" y="1508"/>
                </a:lnTo>
                <a:lnTo>
                  <a:pt x="1173" y="1517"/>
                </a:lnTo>
                <a:lnTo>
                  <a:pt x="1167" y="1525"/>
                </a:lnTo>
                <a:lnTo>
                  <a:pt x="1161" y="1534"/>
                </a:lnTo>
                <a:lnTo>
                  <a:pt x="1158" y="1543"/>
                </a:lnTo>
                <a:lnTo>
                  <a:pt x="1154" y="1552"/>
                </a:lnTo>
                <a:lnTo>
                  <a:pt x="1152" y="1560"/>
                </a:lnTo>
                <a:lnTo>
                  <a:pt x="1151" y="1568"/>
                </a:lnTo>
                <a:lnTo>
                  <a:pt x="1152" y="1576"/>
                </a:lnTo>
                <a:lnTo>
                  <a:pt x="1154" y="1585"/>
                </a:lnTo>
                <a:lnTo>
                  <a:pt x="1157" y="1592"/>
                </a:lnTo>
                <a:lnTo>
                  <a:pt x="1161" y="1600"/>
                </a:lnTo>
                <a:lnTo>
                  <a:pt x="1166" y="1605"/>
                </a:lnTo>
                <a:lnTo>
                  <a:pt x="1174" y="1614"/>
                </a:lnTo>
                <a:lnTo>
                  <a:pt x="1184" y="1623"/>
                </a:lnTo>
                <a:lnTo>
                  <a:pt x="1196" y="1633"/>
                </a:lnTo>
                <a:lnTo>
                  <a:pt x="1209" y="1645"/>
                </a:lnTo>
                <a:lnTo>
                  <a:pt x="1225" y="1656"/>
                </a:lnTo>
                <a:lnTo>
                  <a:pt x="1243" y="1668"/>
                </a:lnTo>
                <a:lnTo>
                  <a:pt x="1260" y="1681"/>
                </a:lnTo>
                <a:lnTo>
                  <a:pt x="1279" y="1694"/>
                </a:lnTo>
                <a:lnTo>
                  <a:pt x="1299" y="1706"/>
                </a:lnTo>
                <a:lnTo>
                  <a:pt x="1320" y="1719"/>
                </a:lnTo>
                <a:lnTo>
                  <a:pt x="1341" y="1730"/>
                </a:lnTo>
                <a:lnTo>
                  <a:pt x="1363" y="1742"/>
                </a:lnTo>
                <a:lnTo>
                  <a:pt x="1385" y="1752"/>
                </a:lnTo>
                <a:lnTo>
                  <a:pt x="1408" y="1762"/>
                </a:lnTo>
                <a:lnTo>
                  <a:pt x="1430" y="1773"/>
                </a:lnTo>
                <a:lnTo>
                  <a:pt x="1429" y="1764"/>
                </a:lnTo>
                <a:lnTo>
                  <a:pt x="1429" y="1757"/>
                </a:lnTo>
                <a:lnTo>
                  <a:pt x="1430" y="1748"/>
                </a:lnTo>
                <a:lnTo>
                  <a:pt x="1433" y="1739"/>
                </a:lnTo>
                <a:lnTo>
                  <a:pt x="1434" y="1729"/>
                </a:lnTo>
                <a:lnTo>
                  <a:pt x="1439" y="1720"/>
                </a:lnTo>
                <a:lnTo>
                  <a:pt x="1443" y="1712"/>
                </a:lnTo>
                <a:lnTo>
                  <a:pt x="1447" y="1703"/>
                </a:lnTo>
                <a:lnTo>
                  <a:pt x="1452" y="1694"/>
                </a:lnTo>
                <a:lnTo>
                  <a:pt x="1458" y="1687"/>
                </a:lnTo>
                <a:lnTo>
                  <a:pt x="1462" y="1680"/>
                </a:lnTo>
                <a:lnTo>
                  <a:pt x="1468" y="1674"/>
                </a:lnTo>
                <a:lnTo>
                  <a:pt x="1474" y="1669"/>
                </a:lnTo>
                <a:lnTo>
                  <a:pt x="1479" y="1666"/>
                </a:lnTo>
                <a:lnTo>
                  <a:pt x="1485" y="1664"/>
                </a:lnTo>
                <a:lnTo>
                  <a:pt x="1490" y="1664"/>
                </a:lnTo>
                <a:lnTo>
                  <a:pt x="1494" y="1665"/>
                </a:lnTo>
                <a:lnTo>
                  <a:pt x="1497" y="1665"/>
                </a:lnTo>
                <a:lnTo>
                  <a:pt x="1501" y="1666"/>
                </a:lnTo>
                <a:lnTo>
                  <a:pt x="1504" y="1668"/>
                </a:lnTo>
                <a:lnTo>
                  <a:pt x="1506" y="1669"/>
                </a:lnTo>
                <a:lnTo>
                  <a:pt x="1508" y="1672"/>
                </a:lnTo>
                <a:lnTo>
                  <a:pt x="1510" y="1674"/>
                </a:lnTo>
                <a:lnTo>
                  <a:pt x="1511" y="1677"/>
                </a:lnTo>
                <a:lnTo>
                  <a:pt x="1513" y="1678"/>
                </a:lnTo>
                <a:lnTo>
                  <a:pt x="1514" y="1681"/>
                </a:lnTo>
                <a:lnTo>
                  <a:pt x="1517" y="1682"/>
                </a:lnTo>
                <a:lnTo>
                  <a:pt x="1519" y="1684"/>
                </a:lnTo>
                <a:lnTo>
                  <a:pt x="1520" y="1687"/>
                </a:lnTo>
                <a:lnTo>
                  <a:pt x="1523" y="1688"/>
                </a:lnTo>
                <a:lnTo>
                  <a:pt x="1524" y="1690"/>
                </a:lnTo>
                <a:lnTo>
                  <a:pt x="1529" y="1690"/>
                </a:lnTo>
                <a:lnTo>
                  <a:pt x="1532" y="1691"/>
                </a:lnTo>
                <a:lnTo>
                  <a:pt x="1536" y="1691"/>
                </a:lnTo>
                <a:lnTo>
                  <a:pt x="1540" y="1693"/>
                </a:lnTo>
                <a:lnTo>
                  <a:pt x="1543" y="1693"/>
                </a:lnTo>
                <a:lnTo>
                  <a:pt x="1548" y="1693"/>
                </a:lnTo>
                <a:lnTo>
                  <a:pt x="1551" y="1693"/>
                </a:lnTo>
                <a:lnTo>
                  <a:pt x="1555" y="1693"/>
                </a:lnTo>
                <a:lnTo>
                  <a:pt x="1558" y="1693"/>
                </a:lnTo>
                <a:lnTo>
                  <a:pt x="1561" y="1691"/>
                </a:lnTo>
                <a:lnTo>
                  <a:pt x="1565" y="1691"/>
                </a:lnTo>
                <a:lnTo>
                  <a:pt x="1568" y="1690"/>
                </a:lnTo>
                <a:lnTo>
                  <a:pt x="1572" y="1688"/>
                </a:lnTo>
                <a:lnTo>
                  <a:pt x="1575" y="1688"/>
                </a:lnTo>
                <a:lnTo>
                  <a:pt x="1578" y="1687"/>
                </a:lnTo>
                <a:lnTo>
                  <a:pt x="1583" y="1685"/>
                </a:lnTo>
                <a:lnTo>
                  <a:pt x="1585" y="1682"/>
                </a:lnTo>
                <a:lnTo>
                  <a:pt x="1591" y="1680"/>
                </a:lnTo>
                <a:lnTo>
                  <a:pt x="1596" y="1677"/>
                </a:lnTo>
                <a:lnTo>
                  <a:pt x="1600" y="1674"/>
                </a:lnTo>
                <a:lnTo>
                  <a:pt x="1604" y="1671"/>
                </a:lnTo>
                <a:lnTo>
                  <a:pt x="1609" y="1668"/>
                </a:lnTo>
                <a:lnTo>
                  <a:pt x="1613" y="1665"/>
                </a:lnTo>
                <a:lnTo>
                  <a:pt x="1616" y="1661"/>
                </a:lnTo>
                <a:lnTo>
                  <a:pt x="1619" y="1656"/>
                </a:lnTo>
                <a:lnTo>
                  <a:pt x="1622" y="1652"/>
                </a:lnTo>
                <a:lnTo>
                  <a:pt x="1625" y="1648"/>
                </a:lnTo>
                <a:lnTo>
                  <a:pt x="1626" y="1643"/>
                </a:lnTo>
                <a:lnTo>
                  <a:pt x="1629" y="1639"/>
                </a:lnTo>
                <a:lnTo>
                  <a:pt x="1631" y="1633"/>
                </a:lnTo>
                <a:lnTo>
                  <a:pt x="1632" y="1627"/>
                </a:lnTo>
                <a:lnTo>
                  <a:pt x="1633" y="1621"/>
                </a:lnTo>
                <a:lnTo>
                  <a:pt x="1633" y="1616"/>
                </a:lnTo>
                <a:close/>
                <a:moveTo>
                  <a:pt x="1446" y="1460"/>
                </a:moveTo>
                <a:lnTo>
                  <a:pt x="1437" y="1464"/>
                </a:lnTo>
                <a:lnTo>
                  <a:pt x="1430" y="1469"/>
                </a:lnTo>
                <a:lnTo>
                  <a:pt x="1421" y="1472"/>
                </a:lnTo>
                <a:lnTo>
                  <a:pt x="1414" y="1476"/>
                </a:lnTo>
                <a:lnTo>
                  <a:pt x="1405" y="1480"/>
                </a:lnTo>
                <a:lnTo>
                  <a:pt x="1398" y="1483"/>
                </a:lnTo>
                <a:lnTo>
                  <a:pt x="1391" y="1488"/>
                </a:lnTo>
                <a:lnTo>
                  <a:pt x="1383" y="1490"/>
                </a:lnTo>
                <a:lnTo>
                  <a:pt x="1378" y="1495"/>
                </a:lnTo>
                <a:lnTo>
                  <a:pt x="1370" y="1498"/>
                </a:lnTo>
                <a:lnTo>
                  <a:pt x="1365" y="1502"/>
                </a:lnTo>
                <a:lnTo>
                  <a:pt x="1359" y="1506"/>
                </a:lnTo>
                <a:lnTo>
                  <a:pt x="1353" y="1511"/>
                </a:lnTo>
                <a:lnTo>
                  <a:pt x="1349" y="1515"/>
                </a:lnTo>
                <a:lnTo>
                  <a:pt x="1344" y="1520"/>
                </a:lnTo>
                <a:lnTo>
                  <a:pt x="1341" y="1524"/>
                </a:lnTo>
                <a:lnTo>
                  <a:pt x="1338" y="1527"/>
                </a:lnTo>
                <a:lnTo>
                  <a:pt x="1337" y="1528"/>
                </a:lnTo>
                <a:lnTo>
                  <a:pt x="1336" y="1531"/>
                </a:lnTo>
                <a:lnTo>
                  <a:pt x="1334" y="1533"/>
                </a:lnTo>
                <a:lnTo>
                  <a:pt x="1334" y="1536"/>
                </a:lnTo>
                <a:lnTo>
                  <a:pt x="1333" y="1537"/>
                </a:lnTo>
                <a:lnTo>
                  <a:pt x="1331" y="1540"/>
                </a:lnTo>
                <a:lnTo>
                  <a:pt x="1331" y="1543"/>
                </a:lnTo>
                <a:lnTo>
                  <a:pt x="1330" y="1544"/>
                </a:lnTo>
                <a:lnTo>
                  <a:pt x="1328" y="1547"/>
                </a:lnTo>
                <a:lnTo>
                  <a:pt x="1328" y="1550"/>
                </a:lnTo>
                <a:lnTo>
                  <a:pt x="1327" y="1553"/>
                </a:lnTo>
                <a:lnTo>
                  <a:pt x="1327" y="1556"/>
                </a:lnTo>
                <a:lnTo>
                  <a:pt x="1325" y="1560"/>
                </a:lnTo>
                <a:lnTo>
                  <a:pt x="1325" y="1563"/>
                </a:lnTo>
                <a:lnTo>
                  <a:pt x="1324" y="1568"/>
                </a:lnTo>
                <a:lnTo>
                  <a:pt x="1325" y="1573"/>
                </a:lnTo>
                <a:lnTo>
                  <a:pt x="1325" y="1581"/>
                </a:lnTo>
                <a:lnTo>
                  <a:pt x="1327" y="1586"/>
                </a:lnTo>
                <a:lnTo>
                  <a:pt x="1328" y="1592"/>
                </a:lnTo>
                <a:lnTo>
                  <a:pt x="1330" y="1598"/>
                </a:lnTo>
                <a:lnTo>
                  <a:pt x="1331" y="1604"/>
                </a:lnTo>
                <a:lnTo>
                  <a:pt x="1334" y="1610"/>
                </a:lnTo>
                <a:lnTo>
                  <a:pt x="1336" y="1616"/>
                </a:lnTo>
                <a:lnTo>
                  <a:pt x="1338" y="1620"/>
                </a:lnTo>
                <a:lnTo>
                  <a:pt x="1341" y="1624"/>
                </a:lnTo>
                <a:lnTo>
                  <a:pt x="1346" y="1629"/>
                </a:lnTo>
                <a:lnTo>
                  <a:pt x="1349" y="1632"/>
                </a:lnTo>
                <a:lnTo>
                  <a:pt x="1353" y="1634"/>
                </a:lnTo>
                <a:lnTo>
                  <a:pt x="1357" y="1637"/>
                </a:lnTo>
                <a:lnTo>
                  <a:pt x="1363" y="1639"/>
                </a:lnTo>
                <a:lnTo>
                  <a:pt x="1369" y="1640"/>
                </a:lnTo>
                <a:lnTo>
                  <a:pt x="1376" y="1639"/>
                </a:lnTo>
                <a:lnTo>
                  <a:pt x="1382" y="1637"/>
                </a:lnTo>
                <a:lnTo>
                  <a:pt x="1386" y="1634"/>
                </a:lnTo>
                <a:lnTo>
                  <a:pt x="1389" y="1630"/>
                </a:lnTo>
                <a:lnTo>
                  <a:pt x="1392" y="1626"/>
                </a:lnTo>
                <a:lnTo>
                  <a:pt x="1394" y="1620"/>
                </a:lnTo>
                <a:lnTo>
                  <a:pt x="1395" y="1613"/>
                </a:lnTo>
                <a:lnTo>
                  <a:pt x="1397" y="1605"/>
                </a:lnTo>
                <a:lnTo>
                  <a:pt x="1398" y="1598"/>
                </a:lnTo>
                <a:lnTo>
                  <a:pt x="1398" y="1591"/>
                </a:lnTo>
                <a:lnTo>
                  <a:pt x="1398" y="1582"/>
                </a:lnTo>
                <a:lnTo>
                  <a:pt x="1399" y="1573"/>
                </a:lnTo>
                <a:lnTo>
                  <a:pt x="1401" y="1566"/>
                </a:lnTo>
                <a:lnTo>
                  <a:pt x="1401" y="1557"/>
                </a:lnTo>
                <a:lnTo>
                  <a:pt x="1404" y="1550"/>
                </a:lnTo>
                <a:lnTo>
                  <a:pt x="1405" y="1544"/>
                </a:lnTo>
                <a:lnTo>
                  <a:pt x="1408" y="1537"/>
                </a:lnTo>
                <a:lnTo>
                  <a:pt x="1411" y="1531"/>
                </a:lnTo>
                <a:lnTo>
                  <a:pt x="1413" y="1525"/>
                </a:lnTo>
                <a:lnTo>
                  <a:pt x="1415" y="1520"/>
                </a:lnTo>
                <a:lnTo>
                  <a:pt x="1418" y="1514"/>
                </a:lnTo>
                <a:lnTo>
                  <a:pt x="1420" y="1509"/>
                </a:lnTo>
                <a:lnTo>
                  <a:pt x="1423" y="1504"/>
                </a:lnTo>
                <a:lnTo>
                  <a:pt x="1426" y="1499"/>
                </a:lnTo>
                <a:lnTo>
                  <a:pt x="1427" y="1493"/>
                </a:lnTo>
                <a:lnTo>
                  <a:pt x="1430" y="1489"/>
                </a:lnTo>
                <a:lnTo>
                  <a:pt x="1433" y="1485"/>
                </a:lnTo>
                <a:lnTo>
                  <a:pt x="1434" y="1480"/>
                </a:lnTo>
                <a:lnTo>
                  <a:pt x="1437" y="1474"/>
                </a:lnTo>
                <a:lnTo>
                  <a:pt x="1440" y="1470"/>
                </a:lnTo>
                <a:lnTo>
                  <a:pt x="1443" y="1464"/>
                </a:lnTo>
                <a:lnTo>
                  <a:pt x="1446" y="1460"/>
                </a:lnTo>
                <a:close/>
                <a:moveTo>
                  <a:pt x="924" y="875"/>
                </a:moveTo>
                <a:lnTo>
                  <a:pt x="940" y="874"/>
                </a:lnTo>
                <a:lnTo>
                  <a:pt x="958" y="872"/>
                </a:lnTo>
                <a:lnTo>
                  <a:pt x="975" y="872"/>
                </a:lnTo>
                <a:lnTo>
                  <a:pt x="991" y="874"/>
                </a:lnTo>
                <a:lnTo>
                  <a:pt x="1010" y="875"/>
                </a:lnTo>
                <a:lnTo>
                  <a:pt x="1027" y="877"/>
                </a:lnTo>
                <a:lnTo>
                  <a:pt x="1046" y="880"/>
                </a:lnTo>
                <a:lnTo>
                  <a:pt x="1065" y="883"/>
                </a:lnTo>
                <a:lnTo>
                  <a:pt x="1084" y="887"/>
                </a:lnTo>
                <a:lnTo>
                  <a:pt x="1104" y="891"/>
                </a:lnTo>
                <a:lnTo>
                  <a:pt x="1123" y="897"/>
                </a:lnTo>
                <a:lnTo>
                  <a:pt x="1144" y="903"/>
                </a:lnTo>
                <a:lnTo>
                  <a:pt x="1164" y="910"/>
                </a:lnTo>
                <a:lnTo>
                  <a:pt x="1184" y="916"/>
                </a:lnTo>
                <a:lnTo>
                  <a:pt x="1205" y="925"/>
                </a:lnTo>
                <a:lnTo>
                  <a:pt x="1225" y="934"/>
                </a:lnTo>
                <a:lnTo>
                  <a:pt x="1225" y="926"/>
                </a:lnTo>
                <a:lnTo>
                  <a:pt x="1224" y="920"/>
                </a:lnTo>
                <a:lnTo>
                  <a:pt x="1222" y="915"/>
                </a:lnTo>
                <a:lnTo>
                  <a:pt x="1222" y="907"/>
                </a:lnTo>
                <a:lnTo>
                  <a:pt x="1221" y="902"/>
                </a:lnTo>
                <a:lnTo>
                  <a:pt x="1219" y="896"/>
                </a:lnTo>
                <a:lnTo>
                  <a:pt x="1219" y="890"/>
                </a:lnTo>
                <a:lnTo>
                  <a:pt x="1218" y="883"/>
                </a:lnTo>
                <a:lnTo>
                  <a:pt x="1218" y="877"/>
                </a:lnTo>
                <a:lnTo>
                  <a:pt x="1216" y="871"/>
                </a:lnTo>
                <a:lnTo>
                  <a:pt x="1215" y="864"/>
                </a:lnTo>
                <a:lnTo>
                  <a:pt x="1215" y="858"/>
                </a:lnTo>
                <a:lnTo>
                  <a:pt x="1213" y="852"/>
                </a:lnTo>
                <a:lnTo>
                  <a:pt x="1213" y="845"/>
                </a:lnTo>
                <a:lnTo>
                  <a:pt x="1212" y="839"/>
                </a:lnTo>
                <a:lnTo>
                  <a:pt x="1211" y="832"/>
                </a:lnTo>
                <a:lnTo>
                  <a:pt x="1195" y="826"/>
                </a:lnTo>
                <a:lnTo>
                  <a:pt x="1179" y="819"/>
                </a:lnTo>
                <a:lnTo>
                  <a:pt x="1161" y="813"/>
                </a:lnTo>
                <a:lnTo>
                  <a:pt x="1145" y="807"/>
                </a:lnTo>
                <a:lnTo>
                  <a:pt x="1128" y="803"/>
                </a:lnTo>
                <a:lnTo>
                  <a:pt x="1110" y="797"/>
                </a:lnTo>
                <a:lnTo>
                  <a:pt x="1093" y="793"/>
                </a:lnTo>
                <a:lnTo>
                  <a:pt x="1075" y="790"/>
                </a:lnTo>
                <a:lnTo>
                  <a:pt x="1058" y="785"/>
                </a:lnTo>
                <a:lnTo>
                  <a:pt x="1041" y="782"/>
                </a:lnTo>
                <a:lnTo>
                  <a:pt x="1023" y="781"/>
                </a:lnTo>
                <a:lnTo>
                  <a:pt x="1006" y="779"/>
                </a:lnTo>
                <a:lnTo>
                  <a:pt x="987" y="778"/>
                </a:lnTo>
                <a:lnTo>
                  <a:pt x="969" y="778"/>
                </a:lnTo>
                <a:lnTo>
                  <a:pt x="950" y="778"/>
                </a:lnTo>
                <a:lnTo>
                  <a:pt x="932" y="779"/>
                </a:lnTo>
                <a:lnTo>
                  <a:pt x="884" y="782"/>
                </a:lnTo>
                <a:lnTo>
                  <a:pt x="834" y="788"/>
                </a:lnTo>
                <a:lnTo>
                  <a:pt x="785" y="794"/>
                </a:lnTo>
                <a:lnTo>
                  <a:pt x="735" y="804"/>
                </a:lnTo>
                <a:lnTo>
                  <a:pt x="687" y="814"/>
                </a:lnTo>
                <a:lnTo>
                  <a:pt x="642" y="829"/>
                </a:lnTo>
                <a:lnTo>
                  <a:pt x="597" y="845"/>
                </a:lnTo>
                <a:lnTo>
                  <a:pt x="557" y="864"/>
                </a:lnTo>
                <a:lnTo>
                  <a:pt x="517" y="886"/>
                </a:lnTo>
                <a:lnTo>
                  <a:pt x="482" y="910"/>
                </a:lnTo>
                <a:lnTo>
                  <a:pt x="451" y="938"/>
                </a:lnTo>
                <a:lnTo>
                  <a:pt x="424" y="968"/>
                </a:lnTo>
                <a:lnTo>
                  <a:pt x="403" y="1003"/>
                </a:lnTo>
                <a:lnTo>
                  <a:pt x="385" y="1041"/>
                </a:lnTo>
                <a:lnTo>
                  <a:pt x="373" y="1083"/>
                </a:lnTo>
                <a:lnTo>
                  <a:pt x="369" y="1130"/>
                </a:lnTo>
                <a:lnTo>
                  <a:pt x="369" y="1133"/>
                </a:lnTo>
                <a:lnTo>
                  <a:pt x="369" y="1136"/>
                </a:lnTo>
                <a:lnTo>
                  <a:pt x="369" y="1140"/>
                </a:lnTo>
                <a:lnTo>
                  <a:pt x="371" y="1143"/>
                </a:lnTo>
                <a:lnTo>
                  <a:pt x="371" y="1146"/>
                </a:lnTo>
                <a:lnTo>
                  <a:pt x="371" y="1149"/>
                </a:lnTo>
                <a:lnTo>
                  <a:pt x="371" y="1152"/>
                </a:lnTo>
                <a:lnTo>
                  <a:pt x="372" y="1155"/>
                </a:lnTo>
                <a:lnTo>
                  <a:pt x="372" y="1159"/>
                </a:lnTo>
                <a:lnTo>
                  <a:pt x="373" y="1162"/>
                </a:lnTo>
                <a:lnTo>
                  <a:pt x="373" y="1165"/>
                </a:lnTo>
                <a:lnTo>
                  <a:pt x="375" y="1168"/>
                </a:lnTo>
                <a:lnTo>
                  <a:pt x="376" y="1171"/>
                </a:lnTo>
                <a:lnTo>
                  <a:pt x="376" y="1173"/>
                </a:lnTo>
                <a:lnTo>
                  <a:pt x="378" y="1178"/>
                </a:lnTo>
                <a:lnTo>
                  <a:pt x="379" y="1181"/>
                </a:lnTo>
                <a:lnTo>
                  <a:pt x="394" y="1171"/>
                </a:lnTo>
                <a:lnTo>
                  <a:pt x="407" y="1160"/>
                </a:lnTo>
                <a:lnTo>
                  <a:pt x="423" y="1152"/>
                </a:lnTo>
                <a:lnTo>
                  <a:pt x="437" y="1143"/>
                </a:lnTo>
                <a:lnTo>
                  <a:pt x="452" y="1134"/>
                </a:lnTo>
                <a:lnTo>
                  <a:pt x="466" y="1125"/>
                </a:lnTo>
                <a:lnTo>
                  <a:pt x="482" y="1117"/>
                </a:lnTo>
                <a:lnTo>
                  <a:pt x="497" y="1108"/>
                </a:lnTo>
                <a:lnTo>
                  <a:pt x="513" y="1101"/>
                </a:lnTo>
                <a:lnTo>
                  <a:pt x="528" y="1094"/>
                </a:lnTo>
                <a:lnTo>
                  <a:pt x="544" y="1088"/>
                </a:lnTo>
                <a:lnTo>
                  <a:pt x="558" y="1080"/>
                </a:lnTo>
                <a:lnTo>
                  <a:pt x="573" y="1075"/>
                </a:lnTo>
                <a:lnTo>
                  <a:pt x="589" y="1070"/>
                </a:lnTo>
                <a:lnTo>
                  <a:pt x="603" y="1064"/>
                </a:lnTo>
                <a:lnTo>
                  <a:pt x="618" y="1060"/>
                </a:lnTo>
                <a:lnTo>
                  <a:pt x="625" y="1040"/>
                </a:lnTo>
                <a:lnTo>
                  <a:pt x="635" y="1019"/>
                </a:lnTo>
                <a:lnTo>
                  <a:pt x="645" y="1002"/>
                </a:lnTo>
                <a:lnTo>
                  <a:pt x="657" y="987"/>
                </a:lnTo>
                <a:lnTo>
                  <a:pt x="671" y="973"/>
                </a:lnTo>
                <a:lnTo>
                  <a:pt x="684" y="960"/>
                </a:lnTo>
                <a:lnTo>
                  <a:pt x="700" y="948"/>
                </a:lnTo>
                <a:lnTo>
                  <a:pt x="718" y="938"/>
                </a:lnTo>
                <a:lnTo>
                  <a:pt x="735" y="929"/>
                </a:lnTo>
                <a:lnTo>
                  <a:pt x="753" y="920"/>
                </a:lnTo>
                <a:lnTo>
                  <a:pt x="772" y="913"/>
                </a:lnTo>
                <a:lnTo>
                  <a:pt x="792" y="907"/>
                </a:lnTo>
                <a:lnTo>
                  <a:pt x="812" y="900"/>
                </a:lnTo>
                <a:lnTo>
                  <a:pt x="833" y="894"/>
                </a:lnTo>
                <a:lnTo>
                  <a:pt x="855" y="890"/>
                </a:lnTo>
                <a:lnTo>
                  <a:pt x="876" y="886"/>
                </a:lnTo>
                <a:lnTo>
                  <a:pt x="873" y="881"/>
                </a:lnTo>
                <a:lnTo>
                  <a:pt x="869" y="877"/>
                </a:lnTo>
                <a:lnTo>
                  <a:pt x="866" y="874"/>
                </a:lnTo>
                <a:lnTo>
                  <a:pt x="863" y="870"/>
                </a:lnTo>
                <a:lnTo>
                  <a:pt x="859" y="867"/>
                </a:lnTo>
                <a:lnTo>
                  <a:pt x="856" y="864"/>
                </a:lnTo>
                <a:lnTo>
                  <a:pt x="853" y="862"/>
                </a:lnTo>
                <a:lnTo>
                  <a:pt x="849" y="859"/>
                </a:lnTo>
                <a:lnTo>
                  <a:pt x="846" y="856"/>
                </a:lnTo>
                <a:lnTo>
                  <a:pt x="843" y="855"/>
                </a:lnTo>
                <a:lnTo>
                  <a:pt x="841" y="852"/>
                </a:lnTo>
                <a:lnTo>
                  <a:pt x="839" y="851"/>
                </a:lnTo>
                <a:lnTo>
                  <a:pt x="837" y="848"/>
                </a:lnTo>
                <a:lnTo>
                  <a:pt x="834" y="846"/>
                </a:lnTo>
                <a:lnTo>
                  <a:pt x="833" y="845"/>
                </a:lnTo>
                <a:lnTo>
                  <a:pt x="831" y="843"/>
                </a:lnTo>
                <a:lnTo>
                  <a:pt x="831" y="840"/>
                </a:lnTo>
                <a:lnTo>
                  <a:pt x="833" y="838"/>
                </a:lnTo>
                <a:lnTo>
                  <a:pt x="834" y="835"/>
                </a:lnTo>
                <a:lnTo>
                  <a:pt x="836" y="830"/>
                </a:lnTo>
                <a:lnTo>
                  <a:pt x="839" y="826"/>
                </a:lnTo>
                <a:lnTo>
                  <a:pt x="841" y="823"/>
                </a:lnTo>
                <a:lnTo>
                  <a:pt x="844" y="819"/>
                </a:lnTo>
                <a:lnTo>
                  <a:pt x="847" y="814"/>
                </a:lnTo>
                <a:lnTo>
                  <a:pt x="850" y="811"/>
                </a:lnTo>
                <a:lnTo>
                  <a:pt x="853" y="807"/>
                </a:lnTo>
                <a:lnTo>
                  <a:pt x="855" y="804"/>
                </a:lnTo>
                <a:lnTo>
                  <a:pt x="857" y="801"/>
                </a:lnTo>
                <a:lnTo>
                  <a:pt x="859" y="798"/>
                </a:lnTo>
                <a:lnTo>
                  <a:pt x="860" y="797"/>
                </a:lnTo>
                <a:lnTo>
                  <a:pt x="862" y="797"/>
                </a:lnTo>
                <a:lnTo>
                  <a:pt x="862" y="795"/>
                </a:lnTo>
                <a:lnTo>
                  <a:pt x="868" y="800"/>
                </a:lnTo>
                <a:lnTo>
                  <a:pt x="872" y="803"/>
                </a:lnTo>
                <a:lnTo>
                  <a:pt x="878" y="807"/>
                </a:lnTo>
                <a:lnTo>
                  <a:pt x="882" y="811"/>
                </a:lnTo>
                <a:lnTo>
                  <a:pt x="886" y="816"/>
                </a:lnTo>
                <a:lnTo>
                  <a:pt x="891" y="820"/>
                </a:lnTo>
                <a:lnTo>
                  <a:pt x="895" y="824"/>
                </a:lnTo>
                <a:lnTo>
                  <a:pt x="900" y="829"/>
                </a:lnTo>
                <a:lnTo>
                  <a:pt x="902" y="835"/>
                </a:lnTo>
                <a:lnTo>
                  <a:pt x="907" y="839"/>
                </a:lnTo>
                <a:lnTo>
                  <a:pt x="910" y="845"/>
                </a:lnTo>
                <a:lnTo>
                  <a:pt x="913" y="851"/>
                </a:lnTo>
                <a:lnTo>
                  <a:pt x="917" y="856"/>
                </a:lnTo>
                <a:lnTo>
                  <a:pt x="920" y="862"/>
                </a:lnTo>
                <a:lnTo>
                  <a:pt x="921" y="868"/>
                </a:lnTo>
                <a:lnTo>
                  <a:pt x="924" y="875"/>
                </a:lnTo>
                <a:close/>
                <a:moveTo>
                  <a:pt x="1312" y="1022"/>
                </a:moveTo>
                <a:lnTo>
                  <a:pt x="1309" y="1021"/>
                </a:lnTo>
                <a:lnTo>
                  <a:pt x="1305" y="1019"/>
                </a:lnTo>
                <a:lnTo>
                  <a:pt x="1302" y="1018"/>
                </a:lnTo>
                <a:lnTo>
                  <a:pt x="1299" y="1016"/>
                </a:lnTo>
                <a:lnTo>
                  <a:pt x="1295" y="1015"/>
                </a:lnTo>
                <a:lnTo>
                  <a:pt x="1292" y="1014"/>
                </a:lnTo>
                <a:lnTo>
                  <a:pt x="1289" y="1011"/>
                </a:lnTo>
                <a:lnTo>
                  <a:pt x="1285" y="1009"/>
                </a:lnTo>
                <a:lnTo>
                  <a:pt x="1282" y="1008"/>
                </a:lnTo>
                <a:lnTo>
                  <a:pt x="1277" y="1006"/>
                </a:lnTo>
                <a:lnTo>
                  <a:pt x="1274" y="1005"/>
                </a:lnTo>
                <a:lnTo>
                  <a:pt x="1272" y="1002"/>
                </a:lnTo>
                <a:lnTo>
                  <a:pt x="1267" y="1000"/>
                </a:lnTo>
                <a:lnTo>
                  <a:pt x="1264" y="999"/>
                </a:lnTo>
                <a:lnTo>
                  <a:pt x="1260" y="998"/>
                </a:lnTo>
                <a:lnTo>
                  <a:pt x="1257" y="996"/>
                </a:lnTo>
                <a:lnTo>
                  <a:pt x="1257" y="998"/>
                </a:lnTo>
                <a:lnTo>
                  <a:pt x="1257" y="999"/>
                </a:lnTo>
                <a:lnTo>
                  <a:pt x="1257" y="1000"/>
                </a:lnTo>
                <a:lnTo>
                  <a:pt x="1257" y="1002"/>
                </a:lnTo>
                <a:lnTo>
                  <a:pt x="1257" y="1005"/>
                </a:lnTo>
                <a:lnTo>
                  <a:pt x="1257" y="1006"/>
                </a:lnTo>
                <a:lnTo>
                  <a:pt x="1257" y="1008"/>
                </a:lnTo>
                <a:lnTo>
                  <a:pt x="1257" y="1009"/>
                </a:lnTo>
                <a:lnTo>
                  <a:pt x="1259" y="1011"/>
                </a:lnTo>
                <a:lnTo>
                  <a:pt x="1259" y="1014"/>
                </a:lnTo>
                <a:lnTo>
                  <a:pt x="1259" y="1015"/>
                </a:lnTo>
                <a:lnTo>
                  <a:pt x="1259" y="1016"/>
                </a:lnTo>
                <a:lnTo>
                  <a:pt x="1259" y="1018"/>
                </a:lnTo>
                <a:lnTo>
                  <a:pt x="1259" y="1019"/>
                </a:lnTo>
                <a:lnTo>
                  <a:pt x="1259" y="1021"/>
                </a:lnTo>
                <a:lnTo>
                  <a:pt x="1259" y="1022"/>
                </a:lnTo>
                <a:lnTo>
                  <a:pt x="1263" y="1022"/>
                </a:lnTo>
                <a:lnTo>
                  <a:pt x="1266" y="1022"/>
                </a:lnTo>
                <a:lnTo>
                  <a:pt x="1270" y="1022"/>
                </a:lnTo>
                <a:lnTo>
                  <a:pt x="1273" y="1024"/>
                </a:lnTo>
                <a:lnTo>
                  <a:pt x="1276" y="1024"/>
                </a:lnTo>
                <a:lnTo>
                  <a:pt x="1280" y="1024"/>
                </a:lnTo>
                <a:lnTo>
                  <a:pt x="1283" y="1024"/>
                </a:lnTo>
                <a:lnTo>
                  <a:pt x="1286" y="1024"/>
                </a:lnTo>
                <a:lnTo>
                  <a:pt x="1289" y="1024"/>
                </a:lnTo>
                <a:lnTo>
                  <a:pt x="1293" y="1024"/>
                </a:lnTo>
                <a:lnTo>
                  <a:pt x="1296" y="1024"/>
                </a:lnTo>
                <a:lnTo>
                  <a:pt x="1299" y="1024"/>
                </a:lnTo>
                <a:lnTo>
                  <a:pt x="1302" y="1022"/>
                </a:lnTo>
                <a:lnTo>
                  <a:pt x="1305" y="1022"/>
                </a:lnTo>
                <a:lnTo>
                  <a:pt x="1309" y="1022"/>
                </a:lnTo>
                <a:lnTo>
                  <a:pt x="1312" y="1022"/>
                </a:lnTo>
                <a:close/>
                <a:moveTo>
                  <a:pt x="889" y="904"/>
                </a:moveTo>
                <a:lnTo>
                  <a:pt x="870" y="907"/>
                </a:lnTo>
                <a:lnTo>
                  <a:pt x="853" y="912"/>
                </a:lnTo>
                <a:lnTo>
                  <a:pt x="836" y="916"/>
                </a:lnTo>
                <a:lnTo>
                  <a:pt x="818" y="920"/>
                </a:lnTo>
                <a:lnTo>
                  <a:pt x="802" y="926"/>
                </a:lnTo>
                <a:lnTo>
                  <a:pt x="786" y="932"/>
                </a:lnTo>
                <a:lnTo>
                  <a:pt x="770" y="939"/>
                </a:lnTo>
                <a:lnTo>
                  <a:pt x="756" y="947"/>
                </a:lnTo>
                <a:lnTo>
                  <a:pt x="743" y="955"/>
                </a:lnTo>
                <a:lnTo>
                  <a:pt x="730" y="966"/>
                </a:lnTo>
                <a:lnTo>
                  <a:pt x="718" y="976"/>
                </a:lnTo>
                <a:lnTo>
                  <a:pt x="706" y="987"/>
                </a:lnTo>
                <a:lnTo>
                  <a:pt x="698" y="1000"/>
                </a:lnTo>
                <a:lnTo>
                  <a:pt x="689" y="1015"/>
                </a:lnTo>
                <a:lnTo>
                  <a:pt x="683" y="1031"/>
                </a:lnTo>
                <a:lnTo>
                  <a:pt x="677" y="1048"/>
                </a:lnTo>
                <a:lnTo>
                  <a:pt x="680" y="1048"/>
                </a:lnTo>
                <a:lnTo>
                  <a:pt x="684" y="1047"/>
                </a:lnTo>
                <a:lnTo>
                  <a:pt x="687" y="1047"/>
                </a:lnTo>
                <a:lnTo>
                  <a:pt x="692" y="1047"/>
                </a:lnTo>
                <a:lnTo>
                  <a:pt x="695" y="1047"/>
                </a:lnTo>
                <a:lnTo>
                  <a:pt x="698" y="1047"/>
                </a:lnTo>
                <a:lnTo>
                  <a:pt x="702" y="1047"/>
                </a:lnTo>
                <a:lnTo>
                  <a:pt x="705" y="1047"/>
                </a:lnTo>
                <a:lnTo>
                  <a:pt x="708" y="1048"/>
                </a:lnTo>
                <a:lnTo>
                  <a:pt x="711" y="1048"/>
                </a:lnTo>
                <a:lnTo>
                  <a:pt x="715" y="1048"/>
                </a:lnTo>
                <a:lnTo>
                  <a:pt x="718" y="1048"/>
                </a:lnTo>
                <a:lnTo>
                  <a:pt x="721" y="1050"/>
                </a:lnTo>
                <a:lnTo>
                  <a:pt x="724" y="1050"/>
                </a:lnTo>
                <a:lnTo>
                  <a:pt x="727" y="1050"/>
                </a:lnTo>
                <a:lnTo>
                  <a:pt x="731" y="1051"/>
                </a:lnTo>
                <a:lnTo>
                  <a:pt x="740" y="1053"/>
                </a:lnTo>
                <a:lnTo>
                  <a:pt x="750" y="1056"/>
                </a:lnTo>
                <a:lnTo>
                  <a:pt x="759" y="1057"/>
                </a:lnTo>
                <a:lnTo>
                  <a:pt x="767" y="1060"/>
                </a:lnTo>
                <a:lnTo>
                  <a:pt x="776" y="1063"/>
                </a:lnTo>
                <a:lnTo>
                  <a:pt x="783" y="1064"/>
                </a:lnTo>
                <a:lnTo>
                  <a:pt x="791" y="1069"/>
                </a:lnTo>
                <a:lnTo>
                  <a:pt x="798" y="1072"/>
                </a:lnTo>
                <a:lnTo>
                  <a:pt x="805" y="1076"/>
                </a:lnTo>
                <a:lnTo>
                  <a:pt x="812" y="1082"/>
                </a:lnTo>
                <a:lnTo>
                  <a:pt x="818" y="1088"/>
                </a:lnTo>
                <a:lnTo>
                  <a:pt x="825" y="1094"/>
                </a:lnTo>
                <a:lnTo>
                  <a:pt x="831" y="1101"/>
                </a:lnTo>
                <a:lnTo>
                  <a:pt x="839" y="1110"/>
                </a:lnTo>
                <a:lnTo>
                  <a:pt x="846" y="1120"/>
                </a:lnTo>
                <a:lnTo>
                  <a:pt x="853" y="1130"/>
                </a:lnTo>
                <a:lnTo>
                  <a:pt x="853" y="1124"/>
                </a:lnTo>
                <a:lnTo>
                  <a:pt x="855" y="1117"/>
                </a:lnTo>
                <a:lnTo>
                  <a:pt x="855" y="1110"/>
                </a:lnTo>
                <a:lnTo>
                  <a:pt x="857" y="1102"/>
                </a:lnTo>
                <a:lnTo>
                  <a:pt x="860" y="1094"/>
                </a:lnTo>
                <a:lnTo>
                  <a:pt x="863" y="1085"/>
                </a:lnTo>
                <a:lnTo>
                  <a:pt x="866" y="1078"/>
                </a:lnTo>
                <a:lnTo>
                  <a:pt x="870" y="1069"/>
                </a:lnTo>
                <a:lnTo>
                  <a:pt x="875" y="1062"/>
                </a:lnTo>
                <a:lnTo>
                  <a:pt x="881" y="1054"/>
                </a:lnTo>
                <a:lnTo>
                  <a:pt x="886" y="1048"/>
                </a:lnTo>
                <a:lnTo>
                  <a:pt x="892" y="1043"/>
                </a:lnTo>
                <a:lnTo>
                  <a:pt x="900" y="1037"/>
                </a:lnTo>
                <a:lnTo>
                  <a:pt x="907" y="1034"/>
                </a:lnTo>
                <a:lnTo>
                  <a:pt x="914" y="1031"/>
                </a:lnTo>
                <a:lnTo>
                  <a:pt x="923" y="1030"/>
                </a:lnTo>
                <a:lnTo>
                  <a:pt x="927" y="1030"/>
                </a:lnTo>
                <a:lnTo>
                  <a:pt x="932" y="1030"/>
                </a:lnTo>
                <a:lnTo>
                  <a:pt x="936" y="1032"/>
                </a:lnTo>
                <a:lnTo>
                  <a:pt x="940" y="1034"/>
                </a:lnTo>
                <a:lnTo>
                  <a:pt x="943" y="1038"/>
                </a:lnTo>
                <a:lnTo>
                  <a:pt x="946" y="1041"/>
                </a:lnTo>
                <a:lnTo>
                  <a:pt x="949" y="1046"/>
                </a:lnTo>
                <a:lnTo>
                  <a:pt x="952" y="1050"/>
                </a:lnTo>
                <a:lnTo>
                  <a:pt x="955" y="1054"/>
                </a:lnTo>
                <a:lnTo>
                  <a:pt x="958" y="1059"/>
                </a:lnTo>
                <a:lnTo>
                  <a:pt x="961" y="1063"/>
                </a:lnTo>
                <a:lnTo>
                  <a:pt x="964" y="1067"/>
                </a:lnTo>
                <a:lnTo>
                  <a:pt x="968" y="1072"/>
                </a:lnTo>
                <a:lnTo>
                  <a:pt x="971" y="1075"/>
                </a:lnTo>
                <a:lnTo>
                  <a:pt x="975" y="1078"/>
                </a:lnTo>
                <a:lnTo>
                  <a:pt x="981" y="1079"/>
                </a:lnTo>
                <a:lnTo>
                  <a:pt x="990" y="1083"/>
                </a:lnTo>
                <a:lnTo>
                  <a:pt x="1000" y="1085"/>
                </a:lnTo>
                <a:lnTo>
                  <a:pt x="1009" y="1086"/>
                </a:lnTo>
                <a:lnTo>
                  <a:pt x="1017" y="1088"/>
                </a:lnTo>
                <a:lnTo>
                  <a:pt x="1027" y="1088"/>
                </a:lnTo>
                <a:lnTo>
                  <a:pt x="1036" y="1088"/>
                </a:lnTo>
                <a:lnTo>
                  <a:pt x="1045" y="1086"/>
                </a:lnTo>
                <a:lnTo>
                  <a:pt x="1054" y="1083"/>
                </a:lnTo>
                <a:lnTo>
                  <a:pt x="1062" y="1082"/>
                </a:lnTo>
                <a:lnTo>
                  <a:pt x="1070" y="1078"/>
                </a:lnTo>
                <a:lnTo>
                  <a:pt x="1078" y="1073"/>
                </a:lnTo>
                <a:lnTo>
                  <a:pt x="1086" y="1069"/>
                </a:lnTo>
                <a:lnTo>
                  <a:pt x="1093" y="1063"/>
                </a:lnTo>
                <a:lnTo>
                  <a:pt x="1100" y="1057"/>
                </a:lnTo>
                <a:lnTo>
                  <a:pt x="1106" y="1051"/>
                </a:lnTo>
                <a:lnTo>
                  <a:pt x="1112" y="1044"/>
                </a:lnTo>
                <a:lnTo>
                  <a:pt x="1100" y="1041"/>
                </a:lnTo>
                <a:lnTo>
                  <a:pt x="1088" y="1038"/>
                </a:lnTo>
                <a:lnTo>
                  <a:pt x="1078" y="1035"/>
                </a:lnTo>
                <a:lnTo>
                  <a:pt x="1070" y="1032"/>
                </a:lnTo>
                <a:lnTo>
                  <a:pt x="1062" y="1031"/>
                </a:lnTo>
                <a:lnTo>
                  <a:pt x="1055" y="1028"/>
                </a:lnTo>
                <a:lnTo>
                  <a:pt x="1048" y="1025"/>
                </a:lnTo>
                <a:lnTo>
                  <a:pt x="1041" y="1024"/>
                </a:lnTo>
                <a:lnTo>
                  <a:pt x="1033" y="1022"/>
                </a:lnTo>
                <a:lnTo>
                  <a:pt x="1026" y="1021"/>
                </a:lnTo>
                <a:lnTo>
                  <a:pt x="1019" y="1021"/>
                </a:lnTo>
                <a:lnTo>
                  <a:pt x="1009" y="1021"/>
                </a:lnTo>
                <a:lnTo>
                  <a:pt x="998" y="1021"/>
                </a:lnTo>
                <a:lnTo>
                  <a:pt x="987" y="1022"/>
                </a:lnTo>
                <a:lnTo>
                  <a:pt x="974" y="1025"/>
                </a:lnTo>
                <a:lnTo>
                  <a:pt x="959" y="1030"/>
                </a:lnTo>
                <a:lnTo>
                  <a:pt x="953" y="1008"/>
                </a:lnTo>
                <a:lnTo>
                  <a:pt x="956" y="1003"/>
                </a:lnTo>
                <a:lnTo>
                  <a:pt x="959" y="999"/>
                </a:lnTo>
                <a:lnTo>
                  <a:pt x="962" y="996"/>
                </a:lnTo>
                <a:lnTo>
                  <a:pt x="966" y="992"/>
                </a:lnTo>
                <a:lnTo>
                  <a:pt x="971" y="987"/>
                </a:lnTo>
                <a:lnTo>
                  <a:pt x="975" y="984"/>
                </a:lnTo>
                <a:lnTo>
                  <a:pt x="979" y="980"/>
                </a:lnTo>
                <a:lnTo>
                  <a:pt x="985" y="976"/>
                </a:lnTo>
                <a:lnTo>
                  <a:pt x="991" y="973"/>
                </a:lnTo>
                <a:lnTo>
                  <a:pt x="997" y="970"/>
                </a:lnTo>
                <a:lnTo>
                  <a:pt x="1003" y="967"/>
                </a:lnTo>
                <a:lnTo>
                  <a:pt x="1009" y="966"/>
                </a:lnTo>
                <a:lnTo>
                  <a:pt x="1016" y="964"/>
                </a:lnTo>
                <a:lnTo>
                  <a:pt x="1022" y="963"/>
                </a:lnTo>
                <a:lnTo>
                  <a:pt x="1029" y="961"/>
                </a:lnTo>
                <a:lnTo>
                  <a:pt x="1036" y="961"/>
                </a:lnTo>
                <a:lnTo>
                  <a:pt x="1051" y="963"/>
                </a:lnTo>
                <a:lnTo>
                  <a:pt x="1064" y="966"/>
                </a:lnTo>
                <a:lnTo>
                  <a:pt x="1077" y="968"/>
                </a:lnTo>
                <a:lnTo>
                  <a:pt x="1090" y="971"/>
                </a:lnTo>
                <a:lnTo>
                  <a:pt x="1102" y="976"/>
                </a:lnTo>
                <a:lnTo>
                  <a:pt x="1113" y="982"/>
                </a:lnTo>
                <a:lnTo>
                  <a:pt x="1125" y="986"/>
                </a:lnTo>
                <a:lnTo>
                  <a:pt x="1136" y="990"/>
                </a:lnTo>
                <a:lnTo>
                  <a:pt x="1147" y="996"/>
                </a:lnTo>
                <a:lnTo>
                  <a:pt x="1158" y="1000"/>
                </a:lnTo>
                <a:lnTo>
                  <a:pt x="1170" y="1006"/>
                </a:lnTo>
                <a:lnTo>
                  <a:pt x="1181" y="1011"/>
                </a:lnTo>
                <a:lnTo>
                  <a:pt x="1195" y="1014"/>
                </a:lnTo>
                <a:lnTo>
                  <a:pt x="1208" y="1018"/>
                </a:lnTo>
                <a:lnTo>
                  <a:pt x="1221" y="1019"/>
                </a:lnTo>
                <a:lnTo>
                  <a:pt x="1235" y="1022"/>
                </a:lnTo>
                <a:lnTo>
                  <a:pt x="1235" y="1019"/>
                </a:lnTo>
                <a:lnTo>
                  <a:pt x="1235" y="1016"/>
                </a:lnTo>
                <a:lnTo>
                  <a:pt x="1235" y="1014"/>
                </a:lnTo>
                <a:lnTo>
                  <a:pt x="1234" y="1012"/>
                </a:lnTo>
                <a:lnTo>
                  <a:pt x="1234" y="1009"/>
                </a:lnTo>
                <a:lnTo>
                  <a:pt x="1234" y="1006"/>
                </a:lnTo>
                <a:lnTo>
                  <a:pt x="1234" y="1003"/>
                </a:lnTo>
                <a:lnTo>
                  <a:pt x="1234" y="1002"/>
                </a:lnTo>
                <a:lnTo>
                  <a:pt x="1234" y="999"/>
                </a:lnTo>
                <a:lnTo>
                  <a:pt x="1234" y="998"/>
                </a:lnTo>
                <a:lnTo>
                  <a:pt x="1234" y="995"/>
                </a:lnTo>
                <a:lnTo>
                  <a:pt x="1232" y="992"/>
                </a:lnTo>
                <a:lnTo>
                  <a:pt x="1232" y="990"/>
                </a:lnTo>
                <a:lnTo>
                  <a:pt x="1232" y="987"/>
                </a:lnTo>
                <a:lnTo>
                  <a:pt x="1232" y="986"/>
                </a:lnTo>
                <a:lnTo>
                  <a:pt x="1232" y="983"/>
                </a:lnTo>
                <a:lnTo>
                  <a:pt x="1213" y="976"/>
                </a:lnTo>
                <a:lnTo>
                  <a:pt x="1193" y="967"/>
                </a:lnTo>
                <a:lnTo>
                  <a:pt x="1173" y="960"/>
                </a:lnTo>
                <a:lnTo>
                  <a:pt x="1152" y="951"/>
                </a:lnTo>
                <a:lnTo>
                  <a:pt x="1132" y="944"/>
                </a:lnTo>
                <a:lnTo>
                  <a:pt x="1112" y="936"/>
                </a:lnTo>
                <a:lnTo>
                  <a:pt x="1093" y="929"/>
                </a:lnTo>
                <a:lnTo>
                  <a:pt x="1072" y="923"/>
                </a:lnTo>
                <a:lnTo>
                  <a:pt x="1054" y="918"/>
                </a:lnTo>
                <a:lnTo>
                  <a:pt x="1033" y="912"/>
                </a:lnTo>
                <a:lnTo>
                  <a:pt x="1014" y="907"/>
                </a:lnTo>
                <a:lnTo>
                  <a:pt x="997" y="903"/>
                </a:lnTo>
                <a:lnTo>
                  <a:pt x="979" y="900"/>
                </a:lnTo>
                <a:lnTo>
                  <a:pt x="964" y="899"/>
                </a:lnTo>
                <a:lnTo>
                  <a:pt x="948" y="897"/>
                </a:lnTo>
                <a:lnTo>
                  <a:pt x="932" y="897"/>
                </a:lnTo>
                <a:lnTo>
                  <a:pt x="933" y="904"/>
                </a:lnTo>
                <a:lnTo>
                  <a:pt x="934" y="912"/>
                </a:lnTo>
                <a:lnTo>
                  <a:pt x="936" y="918"/>
                </a:lnTo>
                <a:lnTo>
                  <a:pt x="936" y="925"/>
                </a:lnTo>
                <a:lnTo>
                  <a:pt x="937" y="932"/>
                </a:lnTo>
                <a:lnTo>
                  <a:pt x="937" y="939"/>
                </a:lnTo>
                <a:lnTo>
                  <a:pt x="937" y="945"/>
                </a:lnTo>
                <a:lnTo>
                  <a:pt x="936" y="952"/>
                </a:lnTo>
                <a:lnTo>
                  <a:pt x="936" y="958"/>
                </a:lnTo>
                <a:lnTo>
                  <a:pt x="934" y="964"/>
                </a:lnTo>
                <a:lnTo>
                  <a:pt x="934" y="970"/>
                </a:lnTo>
                <a:lnTo>
                  <a:pt x="933" y="976"/>
                </a:lnTo>
                <a:lnTo>
                  <a:pt x="933" y="982"/>
                </a:lnTo>
                <a:lnTo>
                  <a:pt x="932" y="987"/>
                </a:lnTo>
                <a:lnTo>
                  <a:pt x="930" y="993"/>
                </a:lnTo>
                <a:lnTo>
                  <a:pt x="930" y="998"/>
                </a:lnTo>
                <a:lnTo>
                  <a:pt x="929" y="998"/>
                </a:lnTo>
                <a:lnTo>
                  <a:pt x="929" y="999"/>
                </a:lnTo>
                <a:lnTo>
                  <a:pt x="927" y="1000"/>
                </a:lnTo>
                <a:lnTo>
                  <a:pt x="927" y="1002"/>
                </a:lnTo>
                <a:lnTo>
                  <a:pt x="926" y="1003"/>
                </a:lnTo>
                <a:lnTo>
                  <a:pt x="924" y="1005"/>
                </a:lnTo>
                <a:lnTo>
                  <a:pt x="924" y="1006"/>
                </a:lnTo>
                <a:lnTo>
                  <a:pt x="923" y="1008"/>
                </a:lnTo>
                <a:lnTo>
                  <a:pt x="921" y="1009"/>
                </a:lnTo>
                <a:lnTo>
                  <a:pt x="920" y="1011"/>
                </a:lnTo>
                <a:lnTo>
                  <a:pt x="918" y="1011"/>
                </a:lnTo>
                <a:lnTo>
                  <a:pt x="917" y="1012"/>
                </a:lnTo>
                <a:lnTo>
                  <a:pt x="914" y="1014"/>
                </a:lnTo>
                <a:lnTo>
                  <a:pt x="913" y="1015"/>
                </a:lnTo>
                <a:lnTo>
                  <a:pt x="914" y="1005"/>
                </a:lnTo>
                <a:lnTo>
                  <a:pt x="914" y="996"/>
                </a:lnTo>
                <a:lnTo>
                  <a:pt x="914" y="987"/>
                </a:lnTo>
                <a:lnTo>
                  <a:pt x="914" y="980"/>
                </a:lnTo>
                <a:lnTo>
                  <a:pt x="913" y="971"/>
                </a:lnTo>
                <a:lnTo>
                  <a:pt x="911" y="964"/>
                </a:lnTo>
                <a:lnTo>
                  <a:pt x="911" y="957"/>
                </a:lnTo>
                <a:lnTo>
                  <a:pt x="908" y="950"/>
                </a:lnTo>
                <a:lnTo>
                  <a:pt x="907" y="942"/>
                </a:lnTo>
                <a:lnTo>
                  <a:pt x="905" y="936"/>
                </a:lnTo>
                <a:lnTo>
                  <a:pt x="902" y="931"/>
                </a:lnTo>
                <a:lnTo>
                  <a:pt x="900" y="925"/>
                </a:lnTo>
                <a:lnTo>
                  <a:pt x="898" y="919"/>
                </a:lnTo>
                <a:lnTo>
                  <a:pt x="895" y="913"/>
                </a:lnTo>
                <a:lnTo>
                  <a:pt x="892" y="909"/>
                </a:lnTo>
                <a:lnTo>
                  <a:pt x="889" y="904"/>
                </a:lnTo>
                <a:close/>
                <a:moveTo>
                  <a:pt x="1613" y="1252"/>
                </a:moveTo>
                <a:lnTo>
                  <a:pt x="1609" y="1248"/>
                </a:lnTo>
                <a:lnTo>
                  <a:pt x="1604" y="1243"/>
                </a:lnTo>
                <a:lnTo>
                  <a:pt x="1600" y="1239"/>
                </a:lnTo>
                <a:lnTo>
                  <a:pt x="1596" y="1235"/>
                </a:lnTo>
                <a:lnTo>
                  <a:pt x="1591" y="1230"/>
                </a:lnTo>
                <a:lnTo>
                  <a:pt x="1587" y="1226"/>
                </a:lnTo>
                <a:lnTo>
                  <a:pt x="1583" y="1221"/>
                </a:lnTo>
                <a:lnTo>
                  <a:pt x="1578" y="1219"/>
                </a:lnTo>
                <a:lnTo>
                  <a:pt x="1574" y="1214"/>
                </a:lnTo>
                <a:lnTo>
                  <a:pt x="1571" y="1210"/>
                </a:lnTo>
                <a:lnTo>
                  <a:pt x="1567" y="1205"/>
                </a:lnTo>
                <a:lnTo>
                  <a:pt x="1562" y="1201"/>
                </a:lnTo>
                <a:lnTo>
                  <a:pt x="1558" y="1197"/>
                </a:lnTo>
                <a:lnTo>
                  <a:pt x="1554" y="1194"/>
                </a:lnTo>
                <a:lnTo>
                  <a:pt x="1549" y="1189"/>
                </a:lnTo>
                <a:lnTo>
                  <a:pt x="1545" y="1185"/>
                </a:lnTo>
                <a:lnTo>
                  <a:pt x="1545" y="1188"/>
                </a:lnTo>
                <a:lnTo>
                  <a:pt x="1546" y="1191"/>
                </a:lnTo>
                <a:lnTo>
                  <a:pt x="1546" y="1194"/>
                </a:lnTo>
                <a:lnTo>
                  <a:pt x="1546" y="1197"/>
                </a:lnTo>
                <a:lnTo>
                  <a:pt x="1548" y="1201"/>
                </a:lnTo>
                <a:lnTo>
                  <a:pt x="1548" y="1204"/>
                </a:lnTo>
                <a:lnTo>
                  <a:pt x="1548" y="1207"/>
                </a:lnTo>
                <a:lnTo>
                  <a:pt x="1548" y="1208"/>
                </a:lnTo>
                <a:lnTo>
                  <a:pt x="1549" y="1211"/>
                </a:lnTo>
                <a:lnTo>
                  <a:pt x="1549" y="1214"/>
                </a:lnTo>
                <a:lnTo>
                  <a:pt x="1549" y="1217"/>
                </a:lnTo>
                <a:lnTo>
                  <a:pt x="1549" y="1220"/>
                </a:lnTo>
                <a:lnTo>
                  <a:pt x="1549" y="1223"/>
                </a:lnTo>
                <a:lnTo>
                  <a:pt x="1549" y="1226"/>
                </a:lnTo>
                <a:lnTo>
                  <a:pt x="1549" y="1229"/>
                </a:lnTo>
                <a:lnTo>
                  <a:pt x="1549" y="1232"/>
                </a:lnTo>
                <a:lnTo>
                  <a:pt x="1554" y="1232"/>
                </a:lnTo>
                <a:lnTo>
                  <a:pt x="1556" y="1233"/>
                </a:lnTo>
                <a:lnTo>
                  <a:pt x="1561" y="1235"/>
                </a:lnTo>
                <a:lnTo>
                  <a:pt x="1565" y="1236"/>
                </a:lnTo>
                <a:lnTo>
                  <a:pt x="1568" y="1237"/>
                </a:lnTo>
                <a:lnTo>
                  <a:pt x="1572" y="1239"/>
                </a:lnTo>
                <a:lnTo>
                  <a:pt x="1577" y="1239"/>
                </a:lnTo>
                <a:lnTo>
                  <a:pt x="1580" y="1240"/>
                </a:lnTo>
                <a:lnTo>
                  <a:pt x="1584" y="1242"/>
                </a:lnTo>
                <a:lnTo>
                  <a:pt x="1588" y="1243"/>
                </a:lnTo>
                <a:lnTo>
                  <a:pt x="1593" y="1245"/>
                </a:lnTo>
                <a:lnTo>
                  <a:pt x="1596" y="1246"/>
                </a:lnTo>
                <a:lnTo>
                  <a:pt x="1600" y="1248"/>
                </a:lnTo>
                <a:lnTo>
                  <a:pt x="1604" y="1249"/>
                </a:lnTo>
                <a:lnTo>
                  <a:pt x="1609" y="1251"/>
                </a:lnTo>
                <a:lnTo>
                  <a:pt x="1613" y="1252"/>
                </a:lnTo>
                <a:close/>
                <a:moveTo>
                  <a:pt x="1148" y="1085"/>
                </a:moveTo>
                <a:lnTo>
                  <a:pt x="1150" y="1088"/>
                </a:lnTo>
                <a:lnTo>
                  <a:pt x="1150" y="1089"/>
                </a:lnTo>
                <a:lnTo>
                  <a:pt x="1151" y="1092"/>
                </a:lnTo>
                <a:lnTo>
                  <a:pt x="1152" y="1095"/>
                </a:lnTo>
                <a:lnTo>
                  <a:pt x="1152" y="1096"/>
                </a:lnTo>
                <a:lnTo>
                  <a:pt x="1154" y="1099"/>
                </a:lnTo>
                <a:lnTo>
                  <a:pt x="1154" y="1102"/>
                </a:lnTo>
                <a:lnTo>
                  <a:pt x="1155" y="1104"/>
                </a:lnTo>
                <a:lnTo>
                  <a:pt x="1157" y="1107"/>
                </a:lnTo>
                <a:lnTo>
                  <a:pt x="1158" y="1108"/>
                </a:lnTo>
                <a:lnTo>
                  <a:pt x="1160" y="1110"/>
                </a:lnTo>
                <a:lnTo>
                  <a:pt x="1161" y="1112"/>
                </a:lnTo>
                <a:lnTo>
                  <a:pt x="1163" y="1114"/>
                </a:lnTo>
                <a:lnTo>
                  <a:pt x="1166" y="1115"/>
                </a:lnTo>
                <a:lnTo>
                  <a:pt x="1167" y="1117"/>
                </a:lnTo>
                <a:lnTo>
                  <a:pt x="1170" y="1118"/>
                </a:lnTo>
                <a:lnTo>
                  <a:pt x="1174" y="1120"/>
                </a:lnTo>
                <a:lnTo>
                  <a:pt x="1180" y="1121"/>
                </a:lnTo>
                <a:lnTo>
                  <a:pt x="1184" y="1121"/>
                </a:lnTo>
                <a:lnTo>
                  <a:pt x="1190" y="1121"/>
                </a:lnTo>
                <a:lnTo>
                  <a:pt x="1195" y="1121"/>
                </a:lnTo>
                <a:lnTo>
                  <a:pt x="1200" y="1120"/>
                </a:lnTo>
                <a:lnTo>
                  <a:pt x="1205" y="1118"/>
                </a:lnTo>
                <a:lnTo>
                  <a:pt x="1211" y="1117"/>
                </a:lnTo>
                <a:lnTo>
                  <a:pt x="1215" y="1115"/>
                </a:lnTo>
                <a:lnTo>
                  <a:pt x="1219" y="1112"/>
                </a:lnTo>
                <a:lnTo>
                  <a:pt x="1222" y="1110"/>
                </a:lnTo>
                <a:lnTo>
                  <a:pt x="1227" y="1108"/>
                </a:lnTo>
                <a:lnTo>
                  <a:pt x="1229" y="1105"/>
                </a:lnTo>
                <a:lnTo>
                  <a:pt x="1231" y="1102"/>
                </a:lnTo>
                <a:lnTo>
                  <a:pt x="1232" y="1099"/>
                </a:lnTo>
                <a:lnTo>
                  <a:pt x="1232" y="1096"/>
                </a:lnTo>
                <a:lnTo>
                  <a:pt x="1232" y="1095"/>
                </a:lnTo>
                <a:lnTo>
                  <a:pt x="1232" y="1094"/>
                </a:lnTo>
                <a:lnTo>
                  <a:pt x="1232" y="1092"/>
                </a:lnTo>
                <a:lnTo>
                  <a:pt x="1232" y="1091"/>
                </a:lnTo>
                <a:lnTo>
                  <a:pt x="1232" y="1089"/>
                </a:lnTo>
                <a:lnTo>
                  <a:pt x="1232" y="1088"/>
                </a:lnTo>
                <a:lnTo>
                  <a:pt x="1232" y="1086"/>
                </a:lnTo>
                <a:lnTo>
                  <a:pt x="1232" y="1085"/>
                </a:lnTo>
                <a:lnTo>
                  <a:pt x="1232" y="1083"/>
                </a:lnTo>
                <a:lnTo>
                  <a:pt x="1232" y="1082"/>
                </a:lnTo>
                <a:lnTo>
                  <a:pt x="1232" y="1079"/>
                </a:lnTo>
                <a:lnTo>
                  <a:pt x="1232" y="1078"/>
                </a:lnTo>
                <a:lnTo>
                  <a:pt x="1232" y="1076"/>
                </a:lnTo>
                <a:lnTo>
                  <a:pt x="1232" y="1075"/>
                </a:lnTo>
                <a:lnTo>
                  <a:pt x="1232" y="1073"/>
                </a:lnTo>
                <a:lnTo>
                  <a:pt x="1232" y="1072"/>
                </a:lnTo>
                <a:lnTo>
                  <a:pt x="1231" y="1072"/>
                </a:lnTo>
                <a:lnTo>
                  <a:pt x="1229" y="1072"/>
                </a:lnTo>
                <a:lnTo>
                  <a:pt x="1227" y="1072"/>
                </a:lnTo>
                <a:lnTo>
                  <a:pt x="1225" y="1072"/>
                </a:lnTo>
                <a:lnTo>
                  <a:pt x="1224" y="1072"/>
                </a:lnTo>
                <a:lnTo>
                  <a:pt x="1222" y="1072"/>
                </a:lnTo>
                <a:lnTo>
                  <a:pt x="1219" y="1072"/>
                </a:lnTo>
                <a:lnTo>
                  <a:pt x="1218" y="1072"/>
                </a:lnTo>
                <a:lnTo>
                  <a:pt x="1216" y="1072"/>
                </a:lnTo>
                <a:lnTo>
                  <a:pt x="1213" y="1072"/>
                </a:lnTo>
                <a:lnTo>
                  <a:pt x="1212" y="1072"/>
                </a:lnTo>
                <a:lnTo>
                  <a:pt x="1211" y="1072"/>
                </a:lnTo>
                <a:lnTo>
                  <a:pt x="1208" y="1072"/>
                </a:lnTo>
                <a:lnTo>
                  <a:pt x="1206" y="1072"/>
                </a:lnTo>
                <a:lnTo>
                  <a:pt x="1203" y="1072"/>
                </a:lnTo>
                <a:lnTo>
                  <a:pt x="1202" y="1072"/>
                </a:lnTo>
                <a:lnTo>
                  <a:pt x="1197" y="1072"/>
                </a:lnTo>
                <a:lnTo>
                  <a:pt x="1195" y="1073"/>
                </a:lnTo>
                <a:lnTo>
                  <a:pt x="1190" y="1073"/>
                </a:lnTo>
                <a:lnTo>
                  <a:pt x="1187" y="1073"/>
                </a:lnTo>
                <a:lnTo>
                  <a:pt x="1184" y="1073"/>
                </a:lnTo>
                <a:lnTo>
                  <a:pt x="1180" y="1075"/>
                </a:lnTo>
                <a:lnTo>
                  <a:pt x="1177" y="1075"/>
                </a:lnTo>
                <a:lnTo>
                  <a:pt x="1174" y="1076"/>
                </a:lnTo>
                <a:lnTo>
                  <a:pt x="1171" y="1076"/>
                </a:lnTo>
                <a:lnTo>
                  <a:pt x="1167" y="1078"/>
                </a:lnTo>
                <a:lnTo>
                  <a:pt x="1164" y="1079"/>
                </a:lnTo>
                <a:lnTo>
                  <a:pt x="1161" y="1079"/>
                </a:lnTo>
                <a:lnTo>
                  <a:pt x="1158" y="1080"/>
                </a:lnTo>
                <a:lnTo>
                  <a:pt x="1155" y="1082"/>
                </a:lnTo>
                <a:lnTo>
                  <a:pt x="1151" y="1083"/>
                </a:lnTo>
                <a:lnTo>
                  <a:pt x="1148" y="1085"/>
                </a:lnTo>
                <a:close/>
                <a:moveTo>
                  <a:pt x="1048" y="1217"/>
                </a:moveTo>
                <a:lnTo>
                  <a:pt x="1019" y="1249"/>
                </a:lnTo>
                <a:lnTo>
                  <a:pt x="982" y="1213"/>
                </a:lnTo>
                <a:lnTo>
                  <a:pt x="1019" y="1171"/>
                </a:lnTo>
                <a:lnTo>
                  <a:pt x="1048" y="1195"/>
                </a:lnTo>
                <a:lnTo>
                  <a:pt x="1074" y="1162"/>
                </a:lnTo>
                <a:lnTo>
                  <a:pt x="1112" y="1195"/>
                </a:lnTo>
                <a:lnTo>
                  <a:pt x="1074" y="1243"/>
                </a:lnTo>
                <a:lnTo>
                  <a:pt x="1048" y="1217"/>
                </a:lnTo>
                <a:close/>
                <a:moveTo>
                  <a:pt x="1459" y="689"/>
                </a:moveTo>
                <a:lnTo>
                  <a:pt x="1447" y="682"/>
                </a:lnTo>
                <a:lnTo>
                  <a:pt x="1437" y="675"/>
                </a:lnTo>
                <a:lnTo>
                  <a:pt x="1427" y="666"/>
                </a:lnTo>
                <a:lnTo>
                  <a:pt x="1418" y="659"/>
                </a:lnTo>
                <a:lnTo>
                  <a:pt x="1408" y="651"/>
                </a:lnTo>
                <a:lnTo>
                  <a:pt x="1399" y="646"/>
                </a:lnTo>
                <a:lnTo>
                  <a:pt x="1391" y="638"/>
                </a:lnTo>
                <a:lnTo>
                  <a:pt x="1383" y="631"/>
                </a:lnTo>
                <a:lnTo>
                  <a:pt x="1376" y="625"/>
                </a:lnTo>
                <a:lnTo>
                  <a:pt x="1369" y="619"/>
                </a:lnTo>
                <a:lnTo>
                  <a:pt x="1362" y="612"/>
                </a:lnTo>
                <a:lnTo>
                  <a:pt x="1356" y="606"/>
                </a:lnTo>
                <a:lnTo>
                  <a:pt x="1352" y="601"/>
                </a:lnTo>
                <a:lnTo>
                  <a:pt x="1346" y="595"/>
                </a:lnTo>
                <a:lnTo>
                  <a:pt x="1341" y="589"/>
                </a:lnTo>
                <a:lnTo>
                  <a:pt x="1338" y="585"/>
                </a:lnTo>
                <a:lnTo>
                  <a:pt x="1340" y="593"/>
                </a:lnTo>
                <a:lnTo>
                  <a:pt x="1341" y="602"/>
                </a:lnTo>
                <a:lnTo>
                  <a:pt x="1343" y="611"/>
                </a:lnTo>
                <a:lnTo>
                  <a:pt x="1344" y="619"/>
                </a:lnTo>
                <a:lnTo>
                  <a:pt x="1346" y="628"/>
                </a:lnTo>
                <a:lnTo>
                  <a:pt x="1346" y="637"/>
                </a:lnTo>
                <a:lnTo>
                  <a:pt x="1347" y="646"/>
                </a:lnTo>
                <a:lnTo>
                  <a:pt x="1349" y="654"/>
                </a:lnTo>
                <a:lnTo>
                  <a:pt x="1350" y="663"/>
                </a:lnTo>
                <a:lnTo>
                  <a:pt x="1352" y="670"/>
                </a:lnTo>
                <a:lnTo>
                  <a:pt x="1353" y="679"/>
                </a:lnTo>
                <a:lnTo>
                  <a:pt x="1353" y="688"/>
                </a:lnTo>
                <a:lnTo>
                  <a:pt x="1354" y="695"/>
                </a:lnTo>
                <a:lnTo>
                  <a:pt x="1356" y="704"/>
                </a:lnTo>
                <a:lnTo>
                  <a:pt x="1356" y="711"/>
                </a:lnTo>
                <a:lnTo>
                  <a:pt x="1357" y="718"/>
                </a:lnTo>
                <a:lnTo>
                  <a:pt x="1366" y="727"/>
                </a:lnTo>
                <a:lnTo>
                  <a:pt x="1376" y="734"/>
                </a:lnTo>
                <a:lnTo>
                  <a:pt x="1385" y="742"/>
                </a:lnTo>
                <a:lnTo>
                  <a:pt x="1394" y="750"/>
                </a:lnTo>
                <a:lnTo>
                  <a:pt x="1402" y="758"/>
                </a:lnTo>
                <a:lnTo>
                  <a:pt x="1411" y="766"/>
                </a:lnTo>
                <a:lnTo>
                  <a:pt x="1420" y="774"/>
                </a:lnTo>
                <a:lnTo>
                  <a:pt x="1429" y="782"/>
                </a:lnTo>
                <a:lnTo>
                  <a:pt x="1436" y="790"/>
                </a:lnTo>
                <a:lnTo>
                  <a:pt x="1445" y="798"/>
                </a:lnTo>
                <a:lnTo>
                  <a:pt x="1452" y="806"/>
                </a:lnTo>
                <a:lnTo>
                  <a:pt x="1459" y="814"/>
                </a:lnTo>
                <a:lnTo>
                  <a:pt x="1465" y="822"/>
                </a:lnTo>
                <a:lnTo>
                  <a:pt x="1472" y="830"/>
                </a:lnTo>
                <a:lnTo>
                  <a:pt x="1478" y="838"/>
                </a:lnTo>
                <a:lnTo>
                  <a:pt x="1482" y="846"/>
                </a:lnTo>
                <a:lnTo>
                  <a:pt x="1481" y="836"/>
                </a:lnTo>
                <a:lnTo>
                  <a:pt x="1479" y="827"/>
                </a:lnTo>
                <a:lnTo>
                  <a:pt x="1478" y="817"/>
                </a:lnTo>
                <a:lnTo>
                  <a:pt x="1476" y="808"/>
                </a:lnTo>
                <a:lnTo>
                  <a:pt x="1475" y="798"/>
                </a:lnTo>
                <a:lnTo>
                  <a:pt x="1474" y="788"/>
                </a:lnTo>
                <a:lnTo>
                  <a:pt x="1472" y="779"/>
                </a:lnTo>
                <a:lnTo>
                  <a:pt x="1471" y="769"/>
                </a:lnTo>
                <a:lnTo>
                  <a:pt x="1469" y="759"/>
                </a:lnTo>
                <a:lnTo>
                  <a:pt x="1468" y="749"/>
                </a:lnTo>
                <a:lnTo>
                  <a:pt x="1466" y="739"/>
                </a:lnTo>
                <a:lnTo>
                  <a:pt x="1465" y="730"/>
                </a:lnTo>
                <a:lnTo>
                  <a:pt x="1463" y="720"/>
                </a:lnTo>
                <a:lnTo>
                  <a:pt x="1462" y="710"/>
                </a:lnTo>
                <a:lnTo>
                  <a:pt x="1461" y="699"/>
                </a:lnTo>
                <a:lnTo>
                  <a:pt x="1459" y="689"/>
                </a:lnTo>
                <a:close/>
                <a:moveTo>
                  <a:pt x="1417" y="406"/>
                </a:moveTo>
                <a:lnTo>
                  <a:pt x="1413" y="414"/>
                </a:lnTo>
                <a:lnTo>
                  <a:pt x="1408" y="422"/>
                </a:lnTo>
                <a:lnTo>
                  <a:pt x="1402" y="430"/>
                </a:lnTo>
                <a:lnTo>
                  <a:pt x="1398" y="439"/>
                </a:lnTo>
                <a:lnTo>
                  <a:pt x="1392" y="446"/>
                </a:lnTo>
                <a:lnTo>
                  <a:pt x="1388" y="455"/>
                </a:lnTo>
                <a:lnTo>
                  <a:pt x="1382" y="464"/>
                </a:lnTo>
                <a:lnTo>
                  <a:pt x="1379" y="473"/>
                </a:lnTo>
                <a:lnTo>
                  <a:pt x="1375" y="481"/>
                </a:lnTo>
                <a:lnTo>
                  <a:pt x="1372" y="489"/>
                </a:lnTo>
                <a:lnTo>
                  <a:pt x="1369" y="497"/>
                </a:lnTo>
                <a:lnTo>
                  <a:pt x="1368" y="506"/>
                </a:lnTo>
                <a:lnTo>
                  <a:pt x="1368" y="513"/>
                </a:lnTo>
                <a:lnTo>
                  <a:pt x="1368" y="521"/>
                </a:lnTo>
                <a:lnTo>
                  <a:pt x="1369" y="528"/>
                </a:lnTo>
                <a:lnTo>
                  <a:pt x="1372" y="534"/>
                </a:lnTo>
                <a:lnTo>
                  <a:pt x="1373" y="537"/>
                </a:lnTo>
                <a:lnTo>
                  <a:pt x="1376" y="539"/>
                </a:lnTo>
                <a:lnTo>
                  <a:pt x="1378" y="544"/>
                </a:lnTo>
                <a:lnTo>
                  <a:pt x="1381" y="547"/>
                </a:lnTo>
                <a:lnTo>
                  <a:pt x="1385" y="551"/>
                </a:lnTo>
                <a:lnTo>
                  <a:pt x="1388" y="554"/>
                </a:lnTo>
                <a:lnTo>
                  <a:pt x="1392" y="558"/>
                </a:lnTo>
                <a:lnTo>
                  <a:pt x="1398" y="561"/>
                </a:lnTo>
                <a:lnTo>
                  <a:pt x="1402" y="566"/>
                </a:lnTo>
                <a:lnTo>
                  <a:pt x="1408" y="570"/>
                </a:lnTo>
                <a:lnTo>
                  <a:pt x="1414" y="574"/>
                </a:lnTo>
                <a:lnTo>
                  <a:pt x="1420" y="579"/>
                </a:lnTo>
                <a:lnTo>
                  <a:pt x="1426" y="583"/>
                </a:lnTo>
                <a:lnTo>
                  <a:pt x="1433" y="589"/>
                </a:lnTo>
                <a:lnTo>
                  <a:pt x="1439" y="593"/>
                </a:lnTo>
                <a:lnTo>
                  <a:pt x="1446" y="599"/>
                </a:lnTo>
                <a:lnTo>
                  <a:pt x="1445" y="586"/>
                </a:lnTo>
                <a:lnTo>
                  <a:pt x="1443" y="574"/>
                </a:lnTo>
                <a:lnTo>
                  <a:pt x="1442" y="563"/>
                </a:lnTo>
                <a:lnTo>
                  <a:pt x="1439" y="550"/>
                </a:lnTo>
                <a:lnTo>
                  <a:pt x="1437" y="538"/>
                </a:lnTo>
                <a:lnTo>
                  <a:pt x="1436" y="526"/>
                </a:lnTo>
                <a:lnTo>
                  <a:pt x="1434" y="513"/>
                </a:lnTo>
                <a:lnTo>
                  <a:pt x="1431" y="502"/>
                </a:lnTo>
                <a:lnTo>
                  <a:pt x="1430" y="490"/>
                </a:lnTo>
                <a:lnTo>
                  <a:pt x="1429" y="477"/>
                </a:lnTo>
                <a:lnTo>
                  <a:pt x="1427" y="465"/>
                </a:lnTo>
                <a:lnTo>
                  <a:pt x="1424" y="454"/>
                </a:lnTo>
                <a:lnTo>
                  <a:pt x="1423" y="442"/>
                </a:lnTo>
                <a:lnTo>
                  <a:pt x="1421" y="430"/>
                </a:lnTo>
                <a:lnTo>
                  <a:pt x="1420" y="417"/>
                </a:lnTo>
                <a:lnTo>
                  <a:pt x="1417" y="406"/>
                </a:lnTo>
                <a:close/>
                <a:moveTo>
                  <a:pt x="1812" y="1232"/>
                </a:moveTo>
                <a:lnTo>
                  <a:pt x="1817" y="1220"/>
                </a:lnTo>
                <a:lnTo>
                  <a:pt x="1821" y="1210"/>
                </a:lnTo>
                <a:lnTo>
                  <a:pt x="1825" y="1198"/>
                </a:lnTo>
                <a:lnTo>
                  <a:pt x="1828" y="1188"/>
                </a:lnTo>
                <a:lnTo>
                  <a:pt x="1831" y="1176"/>
                </a:lnTo>
                <a:lnTo>
                  <a:pt x="1834" y="1166"/>
                </a:lnTo>
                <a:lnTo>
                  <a:pt x="1837" y="1156"/>
                </a:lnTo>
                <a:lnTo>
                  <a:pt x="1838" y="1146"/>
                </a:lnTo>
                <a:lnTo>
                  <a:pt x="1841" y="1136"/>
                </a:lnTo>
                <a:lnTo>
                  <a:pt x="1841" y="1127"/>
                </a:lnTo>
                <a:lnTo>
                  <a:pt x="1843" y="1118"/>
                </a:lnTo>
                <a:lnTo>
                  <a:pt x="1843" y="1111"/>
                </a:lnTo>
                <a:lnTo>
                  <a:pt x="1843" y="1102"/>
                </a:lnTo>
                <a:lnTo>
                  <a:pt x="1843" y="1096"/>
                </a:lnTo>
                <a:lnTo>
                  <a:pt x="1841" y="1089"/>
                </a:lnTo>
                <a:lnTo>
                  <a:pt x="1841" y="1085"/>
                </a:lnTo>
                <a:lnTo>
                  <a:pt x="1833" y="1056"/>
                </a:lnTo>
                <a:lnTo>
                  <a:pt x="1821" y="1027"/>
                </a:lnTo>
                <a:lnTo>
                  <a:pt x="1806" y="1000"/>
                </a:lnTo>
                <a:lnTo>
                  <a:pt x="1789" y="973"/>
                </a:lnTo>
                <a:lnTo>
                  <a:pt x="1770" y="948"/>
                </a:lnTo>
                <a:lnTo>
                  <a:pt x="1750" y="922"/>
                </a:lnTo>
                <a:lnTo>
                  <a:pt x="1726" y="899"/>
                </a:lnTo>
                <a:lnTo>
                  <a:pt x="1703" y="874"/>
                </a:lnTo>
                <a:lnTo>
                  <a:pt x="1677" y="852"/>
                </a:lnTo>
                <a:lnTo>
                  <a:pt x="1651" y="830"/>
                </a:lnTo>
                <a:lnTo>
                  <a:pt x="1625" y="808"/>
                </a:lnTo>
                <a:lnTo>
                  <a:pt x="1599" y="787"/>
                </a:lnTo>
                <a:lnTo>
                  <a:pt x="1571" y="768"/>
                </a:lnTo>
                <a:lnTo>
                  <a:pt x="1545" y="747"/>
                </a:lnTo>
                <a:lnTo>
                  <a:pt x="1517" y="730"/>
                </a:lnTo>
                <a:lnTo>
                  <a:pt x="1492" y="711"/>
                </a:lnTo>
                <a:lnTo>
                  <a:pt x="1492" y="717"/>
                </a:lnTo>
                <a:lnTo>
                  <a:pt x="1494" y="723"/>
                </a:lnTo>
                <a:lnTo>
                  <a:pt x="1494" y="729"/>
                </a:lnTo>
                <a:lnTo>
                  <a:pt x="1495" y="734"/>
                </a:lnTo>
                <a:lnTo>
                  <a:pt x="1495" y="739"/>
                </a:lnTo>
                <a:lnTo>
                  <a:pt x="1497" y="743"/>
                </a:lnTo>
                <a:lnTo>
                  <a:pt x="1497" y="749"/>
                </a:lnTo>
                <a:lnTo>
                  <a:pt x="1498" y="753"/>
                </a:lnTo>
                <a:lnTo>
                  <a:pt x="1498" y="758"/>
                </a:lnTo>
                <a:lnTo>
                  <a:pt x="1498" y="762"/>
                </a:lnTo>
                <a:lnTo>
                  <a:pt x="1500" y="765"/>
                </a:lnTo>
                <a:lnTo>
                  <a:pt x="1500" y="769"/>
                </a:lnTo>
                <a:lnTo>
                  <a:pt x="1500" y="772"/>
                </a:lnTo>
                <a:lnTo>
                  <a:pt x="1501" y="775"/>
                </a:lnTo>
                <a:lnTo>
                  <a:pt x="1501" y="778"/>
                </a:lnTo>
                <a:lnTo>
                  <a:pt x="1501" y="781"/>
                </a:lnTo>
                <a:lnTo>
                  <a:pt x="1503" y="791"/>
                </a:lnTo>
                <a:lnTo>
                  <a:pt x="1504" y="803"/>
                </a:lnTo>
                <a:lnTo>
                  <a:pt x="1506" y="813"/>
                </a:lnTo>
                <a:lnTo>
                  <a:pt x="1507" y="823"/>
                </a:lnTo>
                <a:lnTo>
                  <a:pt x="1508" y="835"/>
                </a:lnTo>
                <a:lnTo>
                  <a:pt x="1510" y="845"/>
                </a:lnTo>
                <a:lnTo>
                  <a:pt x="1511" y="856"/>
                </a:lnTo>
                <a:lnTo>
                  <a:pt x="1513" y="867"/>
                </a:lnTo>
                <a:lnTo>
                  <a:pt x="1514" y="878"/>
                </a:lnTo>
                <a:lnTo>
                  <a:pt x="1516" y="888"/>
                </a:lnTo>
                <a:lnTo>
                  <a:pt x="1517" y="900"/>
                </a:lnTo>
                <a:lnTo>
                  <a:pt x="1519" y="910"/>
                </a:lnTo>
                <a:lnTo>
                  <a:pt x="1519" y="922"/>
                </a:lnTo>
                <a:lnTo>
                  <a:pt x="1520" y="932"/>
                </a:lnTo>
                <a:lnTo>
                  <a:pt x="1522" y="944"/>
                </a:lnTo>
                <a:lnTo>
                  <a:pt x="1523" y="954"/>
                </a:lnTo>
                <a:lnTo>
                  <a:pt x="1543" y="970"/>
                </a:lnTo>
                <a:lnTo>
                  <a:pt x="1564" y="986"/>
                </a:lnTo>
                <a:lnTo>
                  <a:pt x="1583" y="1002"/>
                </a:lnTo>
                <a:lnTo>
                  <a:pt x="1601" y="1019"/>
                </a:lnTo>
                <a:lnTo>
                  <a:pt x="1620" y="1035"/>
                </a:lnTo>
                <a:lnTo>
                  <a:pt x="1639" y="1053"/>
                </a:lnTo>
                <a:lnTo>
                  <a:pt x="1657" y="1070"/>
                </a:lnTo>
                <a:lnTo>
                  <a:pt x="1676" y="1088"/>
                </a:lnTo>
                <a:lnTo>
                  <a:pt x="1693" y="1107"/>
                </a:lnTo>
                <a:lnTo>
                  <a:pt x="1710" y="1124"/>
                </a:lnTo>
                <a:lnTo>
                  <a:pt x="1728" y="1141"/>
                </a:lnTo>
                <a:lnTo>
                  <a:pt x="1744" y="1160"/>
                </a:lnTo>
                <a:lnTo>
                  <a:pt x="1761" y="1178"/>
                </a:lnTo>
                <a:lnTo>
                  <a:pt x="1779" y="1195"/>
                </a:lnTo>
                <a:lnTo>
                  <a:pt x="1795" y="1213"/>
                </a:lnTo>
                <a:lnTo>
                  <a:pt x="1812" y="1232"/>
                </a:lnTo>
                <a:close/>
                <a:moveTo>
                  <a:pt x="1757" y="1310"/>
                </a:moveTo>
                <a:lnTo>
                  <a:pt x="1758" y="1309"/>
                </a:lnTo>
                <a:lnTo>
                  <a:pt x="1760" y="1307"/>
                </a:lnTo>
                <a:lnTo>
                  <a:pt x="1760" y="1306"/>
                </a:lnTo>
                <a:lnTo>
                  <a:pt x="1761" y="1304"/>
                </a:lnTo>
                <a:lnTo>
                  <a:pt x="1763" y="1303"/>
                </a:lnTo>
                <a:lnTo>
                  <a:pt x="1764" y="1303"/>
                </a:lnTo>
                <a:lnTo>
                  <a:pt x="1766" y="1301"/>
                </a:lnTo>
                <a:lnTo>
                  <a:pt x="1767" y="1300"/>
                </a:lnTo>
                <a:lnTo>
                  <a:pt x="1769" y="1299"/>
                </a:lnTo>
                <a:lnTo>
                  <a:pt x="1770" y="1297"/>
                </a:lnTo>
                <a:lnTo>
                  <a:pt x="1772" y="1296"/>
                </a:lnTo>
                <a:lnTo>
                  <a:pt x="1773" y="1294"/>
                </a:lnTo>
                <a:lnTo>
                  <a:pt x="1774" y="1293"/>
                </a:lnTo>
                <a:lnTo>
                  <a:pt x="1776" y="1291"/>
                </a:lnTo>
                <a:lnTo>
                  <a:pt x="1777" y="1290"/>
                </a:lnTo>
                <a:lnTo>
                  <a:pt x="1779" y="1288"/>
                </a:lnTo>
                <a:lnTo>
                  <a:pt x="1766" y="1275"/>
                </a:lnTo>
                <a:lnTo>
                  <a:pt x="1753" y="1262"/>
                </a:lnTo>
                <a:lnTo>
                  <a:pt x="1740" y="1248"/>
                </a:lnTo>
                <a:lnTo>
                  <a:pt x="1726" y="1233"/>
                </a:lnTo>
                <a:lnTo>
                  <a:pt x="1712" y="1219"/>
                </a:lnTo>
                <a:lnTo>
                  <a:pt x="1697" y="1203"/>
                </a:lnTo>
                <a:lnTo>
                  <a:pt x="1683" y="1188"/>
                </a:lnTo>
                <a:lnTo>
                  <a:pt x="1667" y="1172"/>
                </a:lnTo>
                <a:lnTo>
                  <a:pt x="1652" y="1156"/>
                </a:lnTo>
                <a:lnTo>
                  <a:pt x="1636" y="1140"/>
                </a:lnTo>
                <a:lnTo>
                  <a:pt x="1619" y="1124"/>
                </a:lnTo>
                <a:lnTo>
                  <a:pt x="1603" y="1108"/>
                </a:lnTo>
                <a:lnTo>
                  <a:pt x="1585" y="1092"/>
                </a:lnTo>
                <a:lnTo>
                  <a:pt x="1568" y="1078"/>
                </a:lnTo>
                <a:lnTo>
                  <a:pt x="1551" y="1062"/>
                </a:lnTo>
                <a:lnTo>
                  <a:pt x="1533" y="1046"/>
                </a:lnTo>
                <a:lnTo>
                  <a:pt x="1533" y="1050"/>
                </a:lnTo>
                <a:lnTo>
                  <a:pt x="1533" y="1053"/>
                </a:lnTo>
                <a:lnTo>
                  <a:pt x="1535" y="1057"/>
                </a:lnTo>
                <a:lnTo>
                  <a:pt x="1535" y="1060"/>
                </a:lnTo>
                <a:lnTo>
                  <a:pt x="1535" y="1064"/>
                </a:lnTo>
                <a:lnTo>
                  <a:pt x="1536" y="1067"/>
                </a:lnTo>
                <a:lnTo>
                  <a:pt x="1536" y="1072"/>
                </a:lnTo>
                <a:lnTo>
                  <a:pt x="1536" y="1075"/>
                </a:lnTo>
                <a:lnTo>
                  <a:pt x="1538" y="1079"/>
                </a:lnTo>
                <a:lnTo>
                  <a:pt x="1538" y="1082"/>
                </a:lnTo>
                <a:lnTo>
                  <a:pt x="1538" y="1086"/>
                </a:lnTo>
                <a:lnTo>
                  <a:pt x="1539" y="1089"/>
                </a:lnTo>
                <a:lnTo>
                  <a:pt x="1539" y="1092"/>
                </a:lnTo>
                <a:lnTo>
                  <a:pt x="1539" y="1096"/>
                </a:lnTo>
                <a:lnTo>
                  <a:pt x="1540" y="1099"/>
                </a:lnTo>
                <a:lnTo>
                  <a:pt x="1540" y="1104"/>
                </a:lnTo>
                <a:lnTo>
                  <a:pt x="1556" y="1117"/>
                </a:lnTo>
                <a:lnTo>
                  <a:pt x="1571" y="1128"/>
                </a:lnTo>
                <a:lnTo>
                  <a:pt x="1585" y="1141"/>
                </a:lnTo>
                <a:lnTo>
                  <a:pt x="1600" y="1155"/>
                </a:lnTo>
                <a:lnTo>
                  <a:pt x="1615" y="1168"/>
                </a:lnTo>
                <a:lnTo>
                  <a:pt x="1629" y="1181"/>
                </a:lnTo>
                <a:lnTo>
                  <a:pt x="1644" y="1194"/>
                </a:lnTo>
                <a:lnTo>
                  <a:pt x="1657" y="1208"/>
                </a:lnTo>
                <a:lnTo>
                  <a:pt x="1670" y="1221"/>
                </a:lnTo>
                <a:lnTo>
                  <a:pt x="1683" y="1235"/>
                </a:lnTo>
                <a:lnTo>
                  <a:pt x="1696" y="1248"/>
                </a:lnTo>
                <a:lnTo>
                  <a:pt x="1708" y="1261"/>
                </a:lnTo>
                <a:lnTo>
                  <a:pt x="1721" y="1272"/>
                </a:lnTo>
                <a:lnTo>
                  <a:pt x="1732" y="1285"/>
                </a:lnTo>
                <a:lnTo>
                  <a:pt x="1745" y="1299"/>
                </a:lnTo>
                <a:lnTo>
                  <a:pt x="1757" y="1310"/>
                </a:lnTo>
                <a:close/>
                <a:moveTo>
                  <a:pt x="1229" y="765"/>
                </a:moveTo>
                <a:lnTo>
                  <a:pt x="1237" y="769"/>
                </a:lnTo>
                <a:lnTo>
                  <a:pt x="1243" y="774"/>
                </a:lnTo>
                <a:lnTo>
                  <a:pt x="1250" y="778"/>
                </a:lnTo>
                <a:lnTo>
                  <a:pt x="1256" y="784"/>
                </a:lnTo>
                <a:lnTo>
                  <a:pt x="1263" y="788"/>
                </a:lnTo>
                <a:lnTo>
                  <a:pt x="1269" y="793"/>
                </a:lnTo>
                <a:lnTo>
                  <a:pt x="1276" y="797"/>
                </a:lnTo>
                <a:lnTo>
                  <a:pt x="1282" y="803"/>
                </a:lnTo>
                <a:lnTo>
                  <a:pt x="1289" y="807"/>
                </a:lnTo>
                <a:lnTo>
                  <a:pt x="1295" y="813"/>
                </a:lnTo>
                <a:lnTo>
                  <a:pt x="1302" y="817"/>
                </a:lnTo>
                <a:lnTo>
                  <a:pt x="1308" y="823"/>
                </a:lnTo>
                <a:lnTo>
                  <a:pt x="1314" y="827"/>
                </a:lnTo>
                <a:lnTo>
                  <a:pt x="1320" y="833"/>
                </a:lnTo>
                <a:lnTo>
                  <a:pt x="1325" y="839"/>
                </a:lnTo>
                <a:lnTo>
                  <a:pt x="1331" y="843"/>
                </a:lnTo>
                <a:lnTo>
                  <a:pt x="1333" y="845"/>
                </a:lnTo>
                <a:lnTo>
                  <a:pt x="1334" y="845"/>
                </a:lnTo>
                <a:lnTo>
                  <a:pt x="1336" y="845"/>
                </a:lnTo>
                <a:lnTo>
                  <a:pt x="1336" y="846"/>
                </a:lnTo>
                <a:lnTo>
                  <a:pt x="1337" y="846"/>
                </a:lnTo>
                <a:lnTo>
                  <a:pt x="1338" y="846"/>
                </a:lnTo>
                <a:lnTo>
                  <a:pt x="1340" y="848"/>
                </a:lnTo>
                <a:lnTo>
                  <a:pt x="1341" y="848"/>
                </a:lnTo>
                <a:lnTo>
                  <a:pt x="1343" y="848"/>
                </a:lnTo>
                <a:lnTo>
                  <a:pt x="1343" y="849"/>
                </a:lnTo>
                <a:lnTo>
                  <a:pt x="1343" y="845"/>
                </a:lnTo>
                <a:lnTo>
                  <a:pt x="1343" y="840"/>
                </a:lnTo>
                <a:lnTo>
                  <a:pt x="1341" y="836"/>
                </a:lnTo>
                <a:lnTo>
                  <a:pt x="1341" y="832"/>
                </a:lnTo>
                <a:lnTo>
                  <a:pt x="1340" y="827"/>
                </a:lnTo>
                <a:lnTo>
                  <a:pt x="1340" y="823"/>
                </a:lnTo>
                <a:lnTo>
                  <a:pt x="1338" y="819"/>
                </a:lnTo>
                <a:lnTo>
                  <a:pt x="1338" y="814"/>
                </a:lnTo>
                <a:lnTo>
                  <a:pt x="1337" y="810"/>
                </a:lnTo>
                <a:lnTo>
                  <a:pt x="1337" y="807"/>
                </a:lnTo>
                <a:lnTo>
                  <a:pt x="1337" y="803"/>
                </a:lnTo>
                <a:lnTo>
                  <a:pt x="1336" y="798"/>
                </a:lnTo>
                <a:lnTo>
                  <a:pt x="1336" y="794"/>
                </a:lnTo>
                <a:lnTo>
                  <a:pt x="1334" y="790"/>
                </a:lnTo>
                <a:lnTo>
                  <a:pt x="1334" y="785"/>
                </a:lnTo>
                <a:lnTo>
                  <a:pt x="1334" y="781"/>
                </a:lnTo>
                <a:lnTo>
                  <a:pt x="1325" y="774"/>
                </a:lnTo>
                <a:lnTo>
                  <a:pt x="1317" y="766"/>
                </a:lnTo>
                <a:lnTo>
                  <a:pt x="1308" y="759"/>
                </a:lnTo>
                <a:lnTo>
                  <a:pt x="1299" y="752"/>
                </a:lnTo>
                <a:lnTo>
                  <a:pt x="1290" y="745"/>
                </a:lnTo>
                <a:lnTo>
                  <a:pt x="1283" y="737"/>
                </a:lnTo>
                <a:lnTo>
                  <a:pt x="1274" y="730"/>
                </a:lnTo>
                <a:lnTo>
                  <a:pt x="1267" y="724"/>
                </a:lnTo>
                <a:lnTo>
                  <a:pt x="1260" y="717"/>
                </a:lnTo>
                <a:lnTo>
                  <a:pt x="1253" y="711"/>
                </a:lnTo>
                <a:lnTo>
                  <a:pt x="1245" y="704"/>
                </a:lnTo>
                <a:lnTo>
                  <a:pt x="1240" y="698"/>
                </a:lnTo>
                <a:lnTo>
                  <a:pt x="1232" y="691"/>
                </a:lnTo>
                <a:lnTo>
                  <a:pt x="1228" y="685"/>
                </a:lnTo>
                <a:lnTo>
                  <a:pt x="1222" y="679"/>
                </a:lnTo>
                <a:lnTo>
                  <a:pt x="1218" y="673"/>
                </a:lnTo>
                <a:lnTo>
                  <a:pt x="1219" y="679"/>
                </a:lnTo>
                <a:lnTo>
                  <a:pt x="1219" y="683"/>
                </a:lnTo>
                <a:lnTo>
                  <a:pt x="1219" y="689"/>
                </a:lnTo>
                <a:lnTo>
                  <a:pt x="1221" y="695"/>
                </a:lnTo>
                <a:lnTo>
                  <a:pt x="1221" y="701"/>
                </a:lnTo>
                <a:lnTo>
                  <a:pt x="1222" y="707"/>
                </a:lnTo>
                <a:lnTo>
                  <a:pt x="1222" y="713"/>
                </a:lnTo>
                <a:lnTo>
                  <a:pt x="1224" y="718"/>
                </a:lnTo>
                <a:lnTo>
                  <a:pt x="1224" y="724"/>
                </a:lnTo>
                <a:lnTo>
                  <a:pt x="1225" y="730"/>
                </a:lnTo>
                <a:lnTo>
                  <a:pt x="1225" y="736"/>
                </a:lnTo>
                <a:lnTo>
                  <a:pt x="1227" y="742"/>
                </a:lnTo>
                <a:lnTo>
                  <a:pt x="1228" y="747"/>
                </a:lnTo>
                <a:lnTo>
                  <a:pt x="1228" y="753"/>
                </a:lnTo>
                <a:lnTo>
                  <a:pt x="1229" y="759"/>
                </a:lnTo>
                <a:lnTo>
                  <a:pt x="1229" y="765"/>
                </a:lnTo>
                <a:close/>
                <a:moveTo>
                  <a:pt x="1279" y="1207"/>
                </a:moveTo>
                <a:lnTo>
                  <a:pt x="1273" y="1211"/>
                </a:lnTo>
                <a:lnTo>
                  <a:pt x="1267" y="1217"/>
                </a:lnTo>
                <a:lnTo>
                  <a:pt x="1261" y="1221"/>
                </a:lnTo>
                <a:lnTo>
                  <a:pt x="1256" y="1226"/>
                </a:lnTo>
                <a:lnTo>
                  <a:pt x="1251" y="1230"/>
                </a:lnTo>
                <a:lnTo>
                  <a:pt x="1245" y="1235"/>
                </a:lnTo>
                <a:lnTo>
                  <a:pt x="1240" y="1239"/>
                </a:lnTo>
                <a:lnTo>
                  <a:pt x="1234" y="1243"/>
                </a:lnTo>
                <a:lnTo>
                  <a:pt x="1228" y="1246"/>
                </a:lnTo>
                <a:lnTo>
                  <a:pt x="1222" y="1251"/>
                </a:lnTo>
                <a:lnTo>
                  <a:pt x="1216" y="1253"/>
                </a:lnTo>
                <a:lnTo>
                  <a:pt x="1212" y="1258"/>
                </a:lnTo>
                <a:lnTo>
                  <a:pt x="1206" y="1261"/>
                </a:lnTo>
                <a:lnTo>
                  <a:pt x="1200" y="1264"/>
                </a:lnTo>
                <a:lnTo>
                  <a:pt x="1195" y="1267"/>
                </a:lnTo>
                <a:lnTo>
                  <a:pt x="1190" y="1269"/>
                </a:lnTo>
                <a:lnTo>
                  <a:pt x="1177" y="1262"/>
                </a:lnTo>
                <a:lnTo>
                  <a:pt x="1193" y="1252"/>
                </a:lnTo>
                <a:lnTo>
                  <a:pt x="1209" y="1240"/>
                </a:lnTo>
                <a:lnTo>
                  <a:pt x="1224" y="1227"/>
                </a:lnTo>
                <a:lnTo>
                  <a:pt x="1240" y="1214"/>
                </a:lnTo>
                <a:lnTo>
                  <a:pt x="1253" y="1200"/>
                </a:lnTo>
                <a:lnTo>
                  <a:pt x="1267" y="1185"/>
                </a:lnTo>
                <a:lnTo>
                  <a:pt x="1280" y="1169"/>
                </a:lnTo>
                <a:lnTo>
                  <a:pt x="1292" y="1155"/>
                </a:lnTo>
                <a:lnTo>
                  <a:pt x="1302" y="1139"/>
                </a:lnTo>
                <a:lnTo>
                  <a:pt x="1314" y="1123"/>
                </a:lnTo>
                <a:lnTo>
                  <a:pt x="1322" y="1107"/>
                </a:lnTo>
                <a:lnTo>
                  <a:pt x="1330" y="1092"/>
                </a:lnTo>
                <a:lnTo>
                  <a:pt x="1337" y="1078"/>
                </a:lnTo>
                <a:lnTo>
                  <a:pt x="1343" y="1063"/>
                </a:lnTo>
                <a:lnTo>
                  <a:pt x="1347" y="1050"/>
                </a:lnTo>
                <a:lnTo>
                  <a:pt x="1350" y="1038"/>
                </a:lnTo>
                <a:lnTo>
                  <a:pt x="1349" y="1038"/>
                </a:lnTo>
                <a:lnTo>
                  <a:pt x="1347" y="1037"/>
                </a:lnTo>
                <a:lnTo>
                  <a:pt x="1346" y="1037"/>
                </a:lnTo>
                <a:lnTo>
                  <a:pt x="1343" y="1035"/>
                </a:lnTo>
                <a:lnTo>
                  <a:pt x="1341" y="1035"/>
                </a:lnTo>
                <a:lnTo>
                  <a:pt x="1340" y="1034"/>
                </a:lnTo>
                <a:lnTo>
                  <a:pt x="1338" y="1034"/>
                </a:lnTo>
                <a:lnTo>
                  <a:pt x="1337" y="1032"/>
                </a:lnTo>
                <a:lnTo>
                  <a:pt x="1336" y="1032"/>
                </a:lnTo>
                <a:lnTo>
                  <a:pt x="1334" y="1031"/>
                </a:lnTo>
                <a:lnTo>
                  <a:pt x="1333" y="1031"/>
                </a:lnTo>
                <a:lnTo>
                  <a:pt x="1331" y="1030"/>
                </a:lnTo>
                <a:lnTo>
                  <a:pt x="1328" y="1030"/>
                </a:lnTo>
                <a:lnTo>
                  <a:pt x="1327" y="1028"/>
                </a:lnTo>
                <a:lnTo>
                  <a:pt x="1325" y="1028"/>
                </a:lnTo>
                <a:lnTo>
                  <a:pt x="1324" y="1027"/>
                </a:lnTo>
                <a:lnTo>
                  <a:pt x="1286" y="1079"/>
                </a:lnTo>
                <a:lnTo>
                  <a:pt x="1283" y="1079"/>
                </a:lnTo>
                <a:lnTo>
                  <a:pt x="1282" y="1079"/>
                </a:lnTo>
                <a:lnTo>
                  <a:pt x="1280" y="1079"/>
                </a:lnTo>
                <a:lnTo>
                  <a:pt x="1279" y="1078"/>
                </a:lnTo>
                <a:lnTo>
                  <a:pt x="1277" y="1078"/>
                </a:lnTo>
                <a:lnTo>
                  <a:pt x="1276" y="1078"/>
                </a:lnTo>
                <a:lnTo>
                  <a:pt x="1274" y="1078"/>
                </a:lnTo>
                <a:lnTo>
                  <a:pt x="1273" y="1078"/>
                </a:lnTo>
                <a:lnTo>
                  <a:pt x="1272" y="1076"/>
                </a:lnTo>
                <a:lnTo>
                  <a:pt x="1270" y="1076"/>
                </a:lnTo>
                <a:lnTo>
                  <a:pt x="1269" y="1076"/>
                </a:lnTo>
                <a:lnTo>
                  <a:pt x="1267" y="1076"/>
                </a:lnTo>
                <a:lnTo>
                  <a:pt x="1266" y="1076"/>
                </a:lnTo>
                <a:lnTo>
                  <a:pt x="1264" y="1076"/>
                </a:lnTo>
                <a:lnTo>
                  <a:pt x="1263" y="1075"/>
                </a:lnTo>
                <a:lnTo>
                  <a:pt x="1261" y="1075"/>
                </a:lnTo>
                <a:lnTo>
                  <a:pt x="1261" y="1078"/>
                </a:lnTo>
                <a:lnTo>
                  <a:pt x="1261" y="1079"/>
                </a:lnTo>
                <a:lnTo>
                  <a:pt x="1261" y="1082"/>
                </a:lnTo>
                <a:lnTo>
                  <a:pt x="1261" y="1085"/>
                </a:lnTo>
                <a:lnTo>
                  <a:pt x="1261" y="1086"/>
                </a:lnTo>
                <a:lnTo>
                  <a:pt x="1261" y="1089"/>
                </a:lnTo>
                <a:lnTo>
                  <a:pt x="1261" y="1092"/>
                </a:lnTo>
                <a:lnTo>
                  <a:pt x="1261" y="1094"/>
                </a:lnTo>
                <a:lnTo>
                  <a:pt x="1261" y="1096"/>
                </a:lnTo>
                <a:lnTo>
                  <a:pt x="1261" y="1099"/>
                </a:lnTo>
                <a:lnTo>
                  <a:pt x="1261" y="1101"/>
                </a:lnTo>
                <a:lnTo>
                  <a:pt x="1261" y="1104"/>
                </a:lnTo>
                <a:lnTo>
                  <a:pt x="1261" y="1107"/>
                </a:lnTo>
                <a:lnTo>
                  <a:pt x="1261" y="1108"/>
                </a:lnTo>
                <a:lnTo>
                  <a:pt x="1261" y="1111"/>
                </a:lnTo>
                <a:lnTo>
                  <a:pt x="1261" y="1114"/>
                </a:lnTo>
                <a:lnTo>
                  <a:pt x="1261" y="1117"/>
                </a:lnTo>
                <a:lnTo>
                  <a:pt x="1261" y="1120"/>
                </a:lnTo>
                <a:lnTo>
                  <a:pt x="1260" y="1124"/>
                </a:lnTo>
                <a:lnTo>
                  <a:pt x="1259" y="1130"/>
                </a:lnTo>
                <a:lnTo>
                  <a:pt x="1257" y="1134"/>
                </a:lnTo>
                <a:lnTo>
                  <a:pt x="1256" y="1140"/>
                </a:lnTo>
                <a:lnTo>
                  <a:pt x="1253" y="1146"/>
                </a:lnTo>
                <a:lnTo>
                  <a:pt x="1250" y="1150"/>
                </a:lnTo>
                <a:lnTo>
                  <a:pt x="1247" y="1156"/>
                </a:lnTo>
                <a:lnTo>
                  <a:pt x="1244" y="1162"/>
                </a:lnTo>
                <a:lnTo>
                  <a:pt x="1240" y="1168"/>
                </a:lnTo>
                <a:lnTo>
                  <a:pt x="1237" y="1172"/>
                </a:lnTo>
                <a:lnTo>
                  <a:pt x="1231" y="1176"/>
                </a:lnTo>
                <a:lnTo>
                  <a:pt x="1227" y="1179"/>
                </a:lnTo>
                <a:lnTo>
                  <a:pt x="1221" y="1184"/>
                </a:lnTo>
                <a:lnTo>
                  <a:pt x="1216" y="1185"/>
                </a:lnTo>
                <a:lnTo>
                  <a:pt x="1212" y="1187"/>
                </a:lnTo>
                <a:lnTo>
                  <a:pt x="1209" y="1187"/>
                </a:lnTo>
                <a:lnTo>
                  <a:pt x="1206" y="1188"/>
                </a:lnTo>
                <a:lnTo>
                  <a:pt x="1202" y="1188"/>
                </a:lnTo>
                <a:lnTo>
                  <a:pt x="1199" y="1188"/>
                </a:lnTo>
                <a:lnTo>
                  <a:pt x="1196" y="1188"/>
                </a:lnTo>
                <a:lnTo>
                  <a:pt x="1193" y="1188"/>
                </a:lnTo>
                <a:lnTo>
                  <a:pt x="1190" y="1188"/>
                </a:lnTo>
                <a:lnTo>
                  <a:pt x="1187" y="1188"/>
                </a:lnTo>
                <a:lnTo>
                  <a:pt x="1186" y="1188"/>
                </a:lnTo>
                <a:lnTo>
                  <a:pt x="1183" y="1188"/>
                </a:lnTo>
                <a:lnTo>
                  <a:pt x="1180" y="1187"/>
                </a:lnTo>
                <a:lnTo>
                  <a:pt x="1177" y="1187"/>
                </a:lnTo>
                <a:lnTo>
                  <a:pt x="1174" y="1185"/>
                </a:lnTo>
                <a:lnTo>
                  <a:pt x="1171" y="1184"/>
                </a:lnTo>
                <a:lnTo>
                  <a:pt x="1168" y="1184"/>
                </a:lnTo>
                <a:lnTo>
                  <a:pt x="1167" y="1187"/>
                </a:lnTo>
                <a:lnTo>
                  <a:pt x="1167" y="1189"/>
                </a:lnTo>
                <a:lnTo>
                  <a:pt x="1167" y="1192"/>
                </a:lnTo>
                <a:lnTo>
                  <a:pt x="1167" y="1195"/>
                </a:lnTo>
                <a:lnTo>
                  <a:pt x="1167" y="1198"/>
                </a:lnTo>
                <a:lnTo>
                  <a:pt x="1167" y="1200"/>
                </a:lnTo>
                <a:lnTo>
                  <a:pt x="1167" y="1203"/>
                </a:lnTo>
                <a:lnTo>
                  <a:pt x="1166" y="1205"/>
                </a:lnTo>
                <a:lnTo>
                  <a:pt x="1166" y="1208"/>
                </a:lnTo>
                <a:lnTo>
                  <a:pt x="1166" y="1211"/>
                </a:lnTo>
                <a:lnTo>
                  <a:pt x="1166" y="1214"/>
                </a:lnTo>
                <a:lnTo>
                  <a:pt x="1166" y="1217"/>
                </a:lnTo>
                <a:lnTo>
                  <a:pt x="1166" y="1220"/>
                </a:lnTo>
                <a:lnTo>
                  <a:pt x="1164" y="1223"/>
                </a:lnTo>
                <a:lnTo>
                  <a:pt x="1164" y="1226"/>
                </a:lnTo>
                <a:lnTo>
                  <a:pt x="1163" y="1229"/>
                </a:lnTo>
                <a:lnTo>
                  <a:pt x="1158" y="1245"/>
                </a:lnTo>
                <a:lnTo>
                  <a:pt x="1151" y="1261"/>
                </a:lnTo>
                <a:lnTo>
                  <a:pt x="1142" y="1274"/>
                </a:lnTo>
                <a:lnTo>
                  <a:pt x="1134" y="1285"/>
                </a:lnTo>
                <a:lnTo>
                  <a:pt x="1122" y="1296"/>
                </a:lnTo>
                <a:lnTo>
                  <a:pt x="1109" y="1306"/>
                </a:lnTo>
                <a:lnTo>
                  <a:pt x="1096" y="1313"/>
                </a:lnTo>
                <a:lnTo>
                  <a:pt x="1081" y="1320"/>
                </a:lnTo>
                <a:lnTo>
                  <a:pt x="1065" y="1326"/>
                </a:lnTo>
                <a:lnTo>
                  <a:pt x="1049" y="1331"/>
                </a:lnTo>
                <a:lnTo>
                  <a:pt x="1033" y="1335"/>
                </a:lnTo>
                <a:lnTo>
                  <a:pt x="1016" y="1338"/>
                </a:lnTo>
                <a:lnTo>
                  <a:pt x="998" y="1341"/>
                </a:lnTo>
                <a:lnTo>
                  <a:pt x="979" y="1344"/>
                </a:lnTo>
                <a:lnTo>
                  <a:pt x="962" y="1345"/>
                </a:lnTo>
                <a:lnTo>
                  <a:pt x="945" y="1347"/>
                </a:lnTo>
                <a:lnTo>
                  <a:pt x="920" y="1347"/>
                </a:lnTo>
                <a:lnTo>
                  <a:pt x="894" y="1345"/>
                </a:lnTo>
                <a:lnTo>
                  <a:pt x="868" y="1341"/>
                </a:lnTo>
                <a:lnTo>
                  <a:pt x="840" y="1335"/>
                </a:lnTo>
                <a:lnTo>
                  <a:pt x="812" y="1326"/>
                </a:lnTo>
                <a:lnTo>
                  <a:pt x="785" y="1315"/>
                </a:lnTo>
                <a:lnTo>
                  <a:pt x="757" y="1303"/>
                </a:lnTo>
                <a:lnTo>
                  <a:pt x="731" y="1288"/>
                </a:lnTo>
                <a:lnTo>
                  <a:pt x="706" y="1271"/>
                </a:lnTo>
                <a:lnTo>
                  <a:pt x="683" y="1253"/>
                </a:lnTo>
                <a:lnTo>
                  <a:pt x="661" y="1235"/>
                </a:lnTo>
                <a:lnTo>
                  <a:pt x="644" y="1213"/>
                </a:lnTo>
                <a:lnTo>
                  <a:pt x="629" y="1191"/>
                </a:lnTo>
                <a:lnTo>
                  <a:pt x="618" y="1166"/>
                </a:lnTo>
                <a:lnTo>
                  <a:pt x="610" y="1141"/>
                </a:lnTo>
                <a:lnTo>
                  <a:pt x="607" y="1115"/>
                </a:lnTo>
                <a:lnTo>
                  <a:pt x="594" y="1118"/>
                </a:lnTo>
                <a:lnTo>
                  <a:pt x="581" y="1121"/>
                </a:lnTo>
                <a:lnTo>
                  <a:pt x="568" y="1125"/>
                </a:lnTo>
                <a:lnTo>
                  <a:pt x="554" y="1130"/>
                </a:lnTo>
                <a:lnTo>
                  <a:pt x="541" y="1134"/>
                </a:lnTo>
                <a:lnTo>
                  <a:pt x="528" y="1139"/>
                </a:lnTo>
                <a:lnTo>
                  <a:pt x="513" y="1144"/>
                </a:lnTo>
                <a:lnTo>
                  <a:pt x="500" y="1149"/>
                </a:lnTo>
                <a:lnTo>
                  <a:pt x="485" y="1156"/>
                </a:lnTo>
                <a:lnTo>
                  <a:pt x="472" y="1162"/>
                </a:lnTo>
                <a:lnTo>
                  <a:pt x="458" y="1168"/>
                </a:lnTo>
                <a:lnTo>
                  <a:pt x="445" y="1175"/>
                </a:lnTo>
                <a:lnTo>
                  <a:pt x="432" y="1182"/>
                </a:lnTo>
                <a:lnTo>
                  <a:pt x="417" y="1191"/>
                </a:lnTo>
                <a:lnTo>
                  <a:pt x="404" y="1198"/>
                </a:lnTo>
                <a:lnTo>
                  <a:pt x="391" y="1207"/>
                </a:lnTo>
                <a:lnTo>
                  <a:pt x="405" y="1232"/>
                </a:lnTo>
                <a:lnTo>
                  <a:pt x="424" y="1258"/>
                </a:lnTo>
                <a:lnTo>
                  <a:pt x="446" y="1283"/>
                </a:lnTo>
                <a:lnTo>
                  <a:pt x="471" y="1307"/>
                </a:lnTo>
                <a:lnTo>
                  <a:pt x="498" y="1332"/>
                </a:lnTo>
                <a:lnTo>
                  <a:pt x="529" y="1357"/>
                </a:lnTo>
                <a:lnTo>
                  <a:pt x="564" y="1379"/>
                </a:lnTo>
                <a:lnTo>
                  <a:pt x="599" y="1400"/>
                </a:lnTo>
                <a:lnTo>
                  <a:pt x="638" y="1421"/>
                </a:lnTo>
                <a:lnTo>
                  <a:pt x="679" y="1440"/>
                </a:lnTo>
                <a:lnTo>
                  <a:pt x="721" y="1456"/>
                </a:lnTo>
                <a:lnTo>
                  <a:pt x="764" y="1469"/>
                </a:lnTo>
                <a:lnTo>
                  <a:pt x="811" y="1480"/>
                </a:lnTo>
                <a:lnTo>
                  <a:pt x="857" y="1489"/>
                </a:lnTo>
                <a:lnTo>
                  <a:pt x="905" y="1493"/>
                </a:lnTo>
                <a:lnTo>
                  <a:pt x="953" y="1496"/>
                </a:lnTo>
                <a:lnTo>
                  <a:pt x="969" y="1495"/>
                </a:lnTo>
                <a:lnTo>
                  <a:pt x="984" y="1495"/>
                </a:lnTo>
                <a:lnTo>
                  <a:pt x="1001" y="1493"/>
                </a:lnTo>
                <a:lnTo>
                  <a:pt x="1017" y="1490"/>
                </a:lnTo>
                <a:lnTo>
                  <a:pt x="1032" y="1489"/>
                </a:lnTo>
                <a:lnTo>
                  <a:pt x="1048" y="1486"/>
                </a:lnTo>
                <a:lnTo>
                  <a:pt x="1064" y="1482"/>
                </a:lnTo>
                <a:lnTo>
                  <a:pt x="1078" y="1479"/>
                </a:lnTo>
                <a:lnTo>
                  <a:pt x="1091" y="1474"/>
                </a:lnTo>
                <a:lnTo>
                  <a:pt x="1104" y="1470"/>
                </a:lnTo>
                <a:lnTo>
                  <a:pt x="1116" y="1464"/>
                </a:lnTo>
                <a:lnTo>
                  <a:pt x="1126" y="1460"/>
                </a:lnTo>
                <a:lnTo>
                  <a:pt x="1135" y="1454"/>
                </a:lnTo>
                <a:lnTo>
                  <a:pt x="1141" y="1450"/>
                </a:lnTo>
                <a:lnTo>
                  <a:pt x="1147" y="1444"/>
                </a:lnTo>
                <a:lnTo>
                  <a:pt x="1148" y="1438"/>
                </a:lnTo>
                <a:lnTo>
                  <a:pt x="1150" y="1431"/>
                </a:lnTo>
                <a:lnTo>
                  <a:pt x="1151" y="1422"/>
                </a:lnTo>
                <a:lnTo>
                  <a:pt x="1152" y="1415"/>
                </a:lnTo>
                <a:lnTo>
                  <a:pt x="1152" y="1409"/>
                </a:lnTo>
                <a:lnTo>
                  <a:pt x="1152" y="1402"/>
                </a:lnTo>
                <a:lnTo>
                  <a:pt x="1152" y="1395"/>
                </a:lnTo>
                <a:lnTo>
                  <a:pt x="1152" y="1387"/>
                </a:lnTo>
                <a:lnTo>
                  <a:pt x="1151" y="1381"/>
                </a:lnTo>
                <a:lnTo>
                  <a:pt x="1150" y="1374"/>
                </a:lnTo>
                <a:lnTo>
                  <a:pt x="1147" y="1368"/>
                </a:lnTo>
                <a:lnTo>
                  <a:pt x="1145" y="1361"/>
                </a:lnTo>
                <a:lnTo>
                  <a:pt x="1142" y="1355"/>
                </a:lnTo>
                <a:lnTo>
                  <a:pt x="1138" y="1348"/>
                </a:lnTo>
                <a:lnTo>
                  <a:pt x="1134" y="1342"/>
                </a:lnTo>
                <a:lnTo>
                  <a:pt x="1129" y="1336"/>
                </a:lnTo>
                <a:lnTo>
                  <a:pt x="1125" y="1329"/>
                </a:lnTo>
                <a:lnTo>
                  <a:pt x="1125" y="1328"/>
                </a:lnTo>
                <a:lnTo>
                  <a:pt x="1125" y="1326"/>
                </a:lnTo>
                <a:lnTo>
                  <a:pt x="1125" y="1323"/>
                </a:lnTo>
                <a:lnTo>
                  <a:pt x="1126" y="1322"/>
                </a:lnTo>
                <a:lnTo>
                  <a:pt x="1126" y="1317"/>
                </a:lnTo>
                <a:lnTo>
                  <a:pt x="1128" y="1315"/>
                </a:lnTo>
                <a:lnTo>
                  <a:pt x="1128" y="1312"/>
                </a:lnTo>
                <a:lnTo>
                  <a:pt x="1129" y="1307"/>
                </a:lnTo>
                <a:lnTo>
                  <a:pt x="1132" y="1303"/>
                </a:lnTo>
                <a:lnTo>
                  <a:pt x="1134" y="1299"/>
                </a:lnTo>
                <a:lnTo>
                  <a:pt x="1135" y="1296"/>
                </a:lnTo>
                <a:lnTo>
                  <a:pt x="1138" y="1291"/>
                </a:lnTo>
                <a:lnTo>
                  <a:pt x="1141" y="1288"/>
                </a:lnTo>
                <a:lnTo>
                  <a:pt x="1145" y="1284"/>
                </a:lnTo>
                <a:lnTo>
                  <a:pt x="1148" y="1281"/>
                </a:lnTo>
                <a:lnTo>
                  <a:pt x="1150" y="1285"/>
                </a:lnTo>
                <a:lnTo>
                  <a:pt x="1151" y="1290"/>
                </a:lnTo>
                <a:lnTo>
                  <a:pt x="1152" y="1294"/>
                </a:lnTo>
                <a:lnTo>
                  <a:pt x="1155" y="1299"/>
                </a:lnTo>
                <a:lnTo>
                  <a:pt x="1157" y="1303"/>
                </a:lnTo>
                <a:lnTo>
                  <a:pt x="1158" y="1306"/>
                </a:lnTo>
                <a:lnTo>
                  <a:pt x="1160" y="1310"/>
                </a:lnTo>
                <a:lnTo>
                  <a:pt x="1163" y="1313"/>
                </a:lnTo>
                <a:lnTo>
                  <a:pt x="1164" y="1316"/>
                </a:lnTo>
                <a:lnTo>
                  <a:pt x="1166" y="1319"/>
                </a:lnTo>
                <a:lnTo>
                  <a:pt x="1168" y="1320"/>
                </a:lnTo>
                <a:lnTo>
                  <a:pt x="1170" y="1323"/>
                </a:lnTo>
                <a:lnTo>
                  <a:pt x="1171" y="1325"/>
                </a:lnTo>
                <a:lnTo>
                  <a:pt x="1174" y="1328"/>
                </a:lnTo>
                <a:lnTo>
                  <a:pt x="1176" y="1329"/>
                </a:lnTo>
                <a:lnTo>
                  <a:pt x="1177" y="1329"/>
                </a:lnTo>
                <a:lnTo>
                  <a:pt x="1179" y="1331"/>
                </a:lnTo>
                <a:lnTo>
                  <a:pt x="1181" y="1331"/>
                </a:lnTo>
                <a:lnTo>
                  <a:pt x="1184" y="1332"/>
                </a:lnTo>
                <a:lnTo>
                  <a:pt x="1187" y="1332"/>
                </a:lnTo>
                <a:lnTo>
                  <a:pt x="1190" y="1332"/>
                </a:lnTo>
                <a:lnTo>
                  <a:pt x="1195" y="1332"/>
                </a:lnTo>
                <a:lnTo>
                  <a:pt x="1197" y="1332"/>
                </a:lnTo>
                <a:lnTo>
                  <a:pt x="1202" y="1332"/>
                </a:lnTo>
                <a:lnTo>
                  <a:pt x="1206" y="1332"/>
                </a:lnTo>
                <a:lnTo>
                  <a:pt x="1209" y="1332"/>
                </a:lnTo>
                <a:lnTo>
                  <a:pt x="1213" y="1331"/>
                </a:lnTo>
                <a:lnTo>
                  <a:pt x="1218" y="1331"/>
                </a:lnTo>
                <a:lnTo>
                  <a:pt x="1222" y="1329"/>
                </a:lnTo>
                <a:lnTo>
                  <a:pt x="1227" y="1328"/>
                </a:lnTo>
                <a:lnTo>
                  <a:pt x="1231" y="1326"/>
                </a:lnTo>
                <a:lnTo>
                  <a:pt x="1235" y="1325"/>
                </a:lnTo>
                <a:lnTo>
                  <a:pt x="1238" y="1323"/>
                </a:lnTo>
                <a:lnTo>
                  <a:pt x="1241" y="1320"/>
                </a:lnTo>
                <a:lnTo>
                  <a:pt x="1244" y="1317"/>
                </a:lnTo>
                <a:lnTo>
                  <a:pt x="1248" y="1313"/>
                </a:lnTo>
                <a:lnTo>
                  <a:pt x="1251" y="1310"/>
                </a:lnTo>
                <a:lnTo>
                  <a:pt x="1256" y="1304"/>
                </a:lnTo>
                <a:lnTo>
                  <a:pt x="1260" y="1300"/>
                </a:lnTo>
                <a:lnTo>
                  <a:pt x="1264" y="1296"/>
                </a:lnTo>
                <a:lnTo>
                  <a:pt x="1269" y="1291"/>
                </a:lnTo>
                <a:lnTo>
                  <a:pt x="1274" y="1285"/>
                </a:lnTo>
                <a:lnTo>
                  <a:pt x="1280" y="1281"/>
                </a:lnTo>
                <a:lnTo>
                  <a:pt x="1286" y="1277"/>
                </a:lnTo>
                <a:lnTo>
                  <a:pt x="1293" y="1272"/>
                </a:lnTo>
                <a:lnTo>
                  <a:pt x="1299" y="1269"/>
                </a:lnTo>
                <a:lnTo>
                  <a:pt x="1308" y="1267"/>
                </a:lnTo>
                <a:lnTo>
                  <a:pt x="1317" y="1265"/>
                </a:lnTo>
                <a:lnTo>
                  <a:pt x="1324" y="1264"/>
                </a:lnTo>
                <a:lnTo>
                  <a:pt x="1331" y="1262"/>
                </a:lnTo>
                <a:lnTo>
                  <a:pt x="1340" y="1261"/>
                </a:lnTo>
                <a:lnTo>
                  <a:pt x="1349" y="1259"/>
                </a:lnTo>
                <a:lnTo>
                  <a:pt x="1357" y="1258"/>
                </a:lnTo>
                <a:lnTo>
                  <a:pt x="1368" y="1258"/>
                </a:lnTo>
                <a:lnTo>
                  <a:pt x="1378" y="1256"/>
                </a:lnTo>
                <a:lnTo>
                  <a:pt x="1386" y="1255"/>
                </a:lnTo>
                <a:lnTo>
                  <a:pt x="1397" y="1255"/>
                </a:lnTo>
                <a:lnTo>
                  <a:pt x="1407" y="1253"/>
                </a:lnTo>
                <a:lnTo>
                  <a:pt x="1415" y="1252"/>
                </a:lnTo>
                <a:lnTo>
                  <a:pt x="1426" y="1252"/>
                </a:lnTo>
                <a:lnTo>
                  <a:pt x="1433" y="1251"/>
                </a:lnTo>
                <a:lnTo>
                  <a:pt x="1442" y="1249"/>
                </a:lnTo>
                <a:lnTo>
                  <a:pt x="1447" y="1249"/>
                </a:lnTo>
                <a:lnTo>
                  <a:pt x="1453" y="1248"/>
                </a:lnTo>
                <a:lnTo>
                  <a:pt x="1442" y="1242"/>
                </a:lnTo>
                <a:lnTo>
                  <a:pt x="1430" y="1237"/>
                </a:lnTo>
                <a:lnTo>
                  <a:pt x="1418" y="1232"/>
                </a:lnTo>
                <a:lnTo>
                  <a:pt x="1407" y="1227"/>
                </a:lnTo>
                <a:lnTo>
                  <a:pt x="1397" y="1223"/>
                </a:lnTo>
                <a:lnTo>
                  <a:pt x="1386" y="1220"/>
                </a:lnTo>
                <a:lnTo>
                  <a:pt x="1375" y="1217"/>
                </a:lnTo>
                <a:lnTo>
                  <a:pt x="1365" y="1214"/>
                </a:lnTo>
                <a:lnTo>
                  <a:pt x="1354" y="1211"/>
                </a:lnTo>
                <a:lnTo>
                  <a:pt x="1344" y="1210"/>
                </a:lnTo>
                <a:lnTo>
                  <a:pt x="1334" y="1208"/>
                </a:lnTo>
                <a:lnTo>
                  <a:pt x="1324" y="1207"/>
                </a:lnTo>
                <a:lnTo>
                  <a:pt x="1312" y="1207"/>
                </a:lnTo>
                <a:lnTo>
                  <a:pt x="1302" y="1205"/>
                </a:lnTo>
                <a:lnTo>
                  <a:pt x="1290" y="1207"/>
                </a:lnTo>
                <a:lnTo>
                  <a:pt x="1279" y="1207"/>
                </a:lnTo>
                <a:close/>
                <a:moveTo>
                  <a:pt x="1379" y="1053"/>
                </a:moveTo>
                <a:lnTo>
                  <a:pt x="1376" y="1060"/>
                </a:lnTo>
                <a:lnTo>
                  <a:pt x="1375" y="1069"/>
                </a:lnTo>
                <a:lnTo>
                  <a:pt x="1372" y="1076"/>
                </a:lnTo>
                <a:lnTo>
                  <a:pt x="1368" y="1083"/>
                </a:lnTo>
                <a:lnTo>
                  <a:pt x="1365" y="1091"/>
                </a:lnTo>
                <a:lnTo>
                  <a:pt x="1360" y="1099"/>
                </a:lnTo>
                <a:lnTo>
                  <a:pt x="1357" y="1107"/>
                </a:lnTo>
                <a:lnTo>
                  <a:pt x="1353" y="1114"/>
                </a:lnTo>
                <a:lnTo>
                  <a:pt x="1349" y="1121"/>
                </a:lnTo>
                <a:lnTo>
                  <a:pt x="1344" y="1128"/>
                </a:lnTo>
                <a:lnTo>
                  <a:pt x="1340" y="1136"/>
                </a:lnTo>
                <a:lnTo>
                  <a:pt x="1336" y="1141"/>
                </a:lnTo>
                <a:lnTo>
                  <a:pt x="1330" y="1149"/>
                </a:lnTo>
                <a:lnTo>
                  <a:pt x="1325" y="1156"/>
                </a:lnTo>
                <a:lnTo>
                  <a:pt x="1320" y="1162"/>
                </a:lnTo>
                <a:lnTo>
                  <a:pt x="1314" y="1169"/>
                </a:lnTo>
                <a:lnTo>
                  <a:pt x="1318" y="1168"/>
                </a:lnTo>
                <a:lnTo>
                  <a:pt x="1321" y="1166"/>
                </a:lnTo>
                <a:lnTo>
                  <a:pt x="1325" y="1166"/>
                </a:lnTo>
                <a:lnTo>
                  <a:pt x="1328" y="1165"/>
                </a:lnTo>
                <a:lnTo>
                  <a:pt x="1333" y="1165"/>
                </a:lnTo>
                <a:lnTo>
                  <a:pt x="1337" y="1163"/>
                </a:lnTo>
                <a:lnTo>
                  <a:pt x="1341" y="1163"/>
                </a:lnTo>
                <a:lnTo>
                  <a:pt x="1346" y="1162"/>
                </a:lnTo>
                <a:lnTo>
                  <a:pt x="1350" y="1162"/>
                </a:lnTo>
                <a:lnTo>
                  <a:pt x="1356" y="1160"/>
                </a:lnTo>
                <a:lnTo>
                  <a:pt x="1360" y="1160"/>
                </a:lnTo>
                <a:lnTo>
                  <a:pt x="1366" y="1160"/>
                </a:lnTo>
                <a:lnTo>
                  <a:pt x="1372" y="1159"/>
                </a:lnTo>
                <a:lnTo>
                  <a:pt x="1378" y="1159"/>
                </a:lnTo>
                <a:lnTo>
                  <a:pt x="1385" y="1159"/>
                </a:lnTo>
                <a:lnTo>
                  <a:pt x="1391" y="1159"/>
                </a:lnTo>
                <a:lnTo>
                  <a:pt x="1398" y="1162"/>
                </a:lnTo>
                <a:lnTo>
                  <a:pt x="1405" y="1163"/>
                </a:lnTo>
                <a:lnTo>
                  <a:pt x="1411" y="1166"/>
                </a:lnTo>
                <a:lnTo>
                  <a:pt x="1417" y="1169"/>
                </a:lnTo>
                <a:lnTo>
                  <a:pt x="1423" y="1172"/>
                </a:lnTo>
                <a:lnTo>
                  <a:pt x="1429" y="1175"/>
                </a:lnTo>
                <a:lnTo>
                  <a:pt x="1434" y="1179"/>
                </a:lnTo>
                <a:lnTo>
                  <a:pt x="1442" y="1182"/>
                </a:lnTo>
                <a:lnTo>
                  <a:pt x="1449" y="1187"/>
                </a:lnTo>
                <a:lnTo>
                  <a:pt x="1456" y="1191"/>
                </a:lnTo>
                <a:lnTo>
                  <a:pt x="1465" y="1194"/>
                </a:lnTo>
                <a:lnTo>
                  <a:pt x="1474" y="1200"/>
                </a:lnTo>
                <a:lnTo>
                  <a:pt x="1484" y="1204"/>
                </a:lnTo>
                <a:lnTo>
                  <a:pt x="1495" y="1208"/>
                </a:lnTo>
                <a:lnTo>
                  <a:pt x="1507" y="1214"/>
                </a:lnTo>
                <a:lnTo>
                  <a:pt x="1522" y="1219"/>
                </a:lnTo>
                <a:lnTo>
                  <a:pt x="1522" y="1216"/>
                </a:lnTo>
                <a:lnTo>
                  <a:pt x="1522" y="1211"/>
                </a:lnTo>
                <a:lnTo>
                  <a:pt x="1520" y="1208"/>
                </a:lnTo>
                <a:lnTo>
                  <a:pt x="1520" y="1204"/>
                </a:lnTo>
                <a:lnTo>
                  <a:pt x="1520" y="1201"/>
                </a:lnTo>
                <a:lnTo>
                  <a:pt x="1520" y="1197"/>
                </a:lnTo>
                <a:lnTo>
                  <a:pt x="1520" y="1194"/>
                </a:lnTo>
                <a:lnTo>
                  <a:pt x="1520" y="1189"/>
                </a:lnTo>
                <a:lnTo>
                  <a:pt x="1519" y="1187"/>
                </a:lnTo>
                <a:lnTo>
                  <a:pt x="1519" y="1182"/>
                </a:lnTo>
                <a:lnTo>
                  <a:pt x="1519" y="1178"/>
                </a:lnTo>
                <a:lnTo>
                  <a:pt x="1519" y="1175"/>
                </a:lnTo>
                <a:lnTo>
                  <a:pt x="1517" y="1171"/>
                </a:lnTo>
                <a:lnTo>
                  <a:pt x="1517" y="1168"/>
                </a:lnTo>
                <a:lnTo>
                  <a:pt x="1517" y="1163"/>
                </a:lnTo>
                <a:lnTo>
                  <a:pt x="1516" y="1159"/>
                </a:lnTo>
                <a:lnTo>
                  <a:pt x="1508" y="1152"/>
                </a:lnTo>
                <a:lnTo>
                  <a:pt x="1501" y="1144"/>
                </a:lnTo>
                <a:lnTo>
                  <a:pt x="1492" y="1137"/>
                </a:lnTo>
                <a:lnTo>
                  <a:pt x="1485" y="1131"/>
                </a:lnTo>
                <a:lnTo>
                  <a:pt x="1476" y="1124"/>
                </a:lnTo>
                <a:lnTo>
                  <a:pt x="1469" y="1117"/>
                </a:lnTo>
                <a:lnTo>
                  <a:pt x="1462" y="1111"/>
                </a:lnTo>
                <a:lnTo>
                  <a:pt x="1453" y="1105"/>
                </a:lnTo>
                <a:lnTo>
                  <a:pt x="1446" y="1099"/>
                </a:lnTo>
                <a:lnTo>
                  <a:pt x="1439" y="1094"/>
                </a:lnTo>
                <a:lnTo>
                  <a:pt x="1431" y="1088"/>
                </a:lnTo>
                <a:lnTo>
                  <a:pt x="1424" y="1082"/>
                </a:lnTo>
                <a:lnTo>
                  <a:pt x="1417" y="1078"/>
                </a:lnTo>
                <a:lnTo>
                  <a:pt x="1411" y="1073"/>
                </a:lnTo>
                <a:lnTo>
                  <a:pt x="1405" y="1069"/>
                </a:lnTo>
                <a:lnTo>
                  <a:pt x="1398" y="1064"/>
                </a:lnTo>
                <a:lnTo>
                  <a:pt x="1397" y="1064"/>
                </a:lnTo>
                <a:lnTo>
                  <a:pt x="1395" y="1063"/>
                </a:lnTo>
                <a:lnTo>
                  <a:pt x="1394" y="1063"/>
                </a:lnTo>
                <a:lnTo>
                  <a:pt x="1392" y="1062"/>
                </a:lnTo>
                <a:lnTo>
                  <a:pt x="1391" y="1060"/>
                </a:lnTo>
                <a:lnTo>
                  <a:pt x="1389" y="1059"/>
                </a:lnTo>
                <a:lnTo>
                  <a:pt x="1388" y="1059"/>
                </a:lnTo>
                <a:lnTo>
                  <a:pt x="1386" y="1057"/>
                </a:lnTo>
                <a:lnTo>
                  <a:pt x="1385" y="1057"/>
                </a:lnTo>
                <a:lnTo>
                  <a:pt x="1383" y="1056"/>
                </a:lnTo>
                <a:lnTo>
                  <a:pt x="1382" y="1054"/>
                </a:lnTo>
                <a:lnTo>
                  <a:pt x="1381" y="1054"/>
                </a:lnTo>
                <a:lnTo>
                  <a:pt x="1379" y="1053"/>
                </a:lnTo>
                <a:close/>
                <a:moveTo>
                  <a:pt x="1383" y="931"/>
                </a:moveTo>
                <a:lnTo>
                  <a:pt x="1385" y="935"/>
                </a:lnTo>
                <a:lnTo>
                  <a:pt x="1386" y="939"/>
                </a:lnTo>
                <a:lnTo>
                  <a:pt x="1388" y="944"/>
                </a:lnTo>
                <a:lnTo>
                  <a:pt x="1388" y="950"/>
                </a:lnTo>
                <a:lnTo>
                  <a:pt x="1389" y="954"/>
                </a:lnTo>
                <a:lnTo>
                  <a:pt x="1389" y="958"/>
                </a:lnTo>
                <a:lnTo>
                  <a:pt x="1391" y="963"/>
                </a:lnTo>
                <a:lnTo>
                  <a:pt x="1391" y="968"/>
                </a:lnTo>
                <a:lnTo>
                  <a:pt x="1391" y="973"/>
                </a:lnTo>
                <a:lnTo>
                  <a:pt x="1391" y="977"/>
                </a:lnTo>
                <a:lnTo>
                  <a:pt x="1391" y="983"/>
                </a:lnTo>
                <a:lnTo>
                  <a:pt x="1391" y="987"/>
                </a:lnTo>
                <a:lnTo>
                  <a:pt x="1391" y="992"/>
                </a:lnTo>
                <a:lnTo>
                  <a:pt x="1391" y="998"/>
                </a:lnTo>
                <a:lnTo>
                  <a:pt x="1389" y="1002"/>
                </a:lnTo>
                <a:lnTo>
                  <a:pt x="1389" y="1008"/>
                </a:lnTo>
                <a:lnTo>
                  <a:pt x="1391" y="1008"/>
                </a:lnTo>
                <a:lnTo>
                  <a:pt x="1394" y="1009"/>
                </a:lnTo>
                <a:lnTo>
                  <a:pt x="1395" y="1011"/>
                </a:lnTo>
                <a:lnTo>
                  <a:pt x="1398" y="1011"/>
                </a:lnTo>
                <a:lnTo>
                  <a:pt x="1399" y="1012"/>
                </a:lnTo>
                <a:lnTo>
                  <a:pt x="1401" y="1014"/>
                </a:lnTo>
                <a:lnTo>
                  <a:pt x="1404" y="1015"/>
                </a:lnTo>
                <a:lnTo>
                  <a:pt x="1405" y="1015"/>
                </a:lnTo>
                <a:lnTo>
                  <a:pt x="1407" y="1016"/>
                </a:lnTo>
                <a:lnTo>
                  <a:pt x="1410" y="1018"/>
                </a:lnTo>
                <a:lnTo>
                  <a:pt x="1411" y="1019"/>
                </a:lnTo>
                <a:lnTo>
                  <a:pt x="1413" y="1021"/>
                </a:lnTo>
                <a:lnTo>
                  <a:pt x="1414" y="1021"/>
                </a:lnTo>
                <a:lnTo>
                  <a:pt x="1417" y="1022"/>
                </a:lnTo>
                <a:lnTo>
                  <a:pt x="1418" y="1024"/>
                </a:lnTo>
                <a:lnTo>
                  <a:pt x="1420" y="1024"/>
                </a:lnTo>
                <a:lnTo>
                  <a:pt x="1426" y="1027"/>
                </a:lnTo>
                <a:lnTo>
                  <a:pt x="1431" y="1031"/>
                </a:lnTo>
                <a:lnTo>
                  <a:pt x="1437" y="1034"/>
                </a:lnTo>
                <a:lnTo>
                  <a:pt x="1443" y="1037"/>
                </a:lnTo>
                <a:lnTo>
                  <a:pt x="1449" y="1041"/>
                </a:lnTo>
                <a:lnTo>
                  <a:pt x="1455" y="1044"/>
                </a:lnTo>
                <a:lnTo>
                  <a:pt x="1461" y="1047"/>
                </a:lnTo>
                <a:lnTo>
                  <a:pt x="1465" y="1051"/>
                </a:lnTo>
                <a:lnTo>
                  <a:pt x="1471" y="1054"/>
                </a:lnTo>
                <a:lnTo>
                  <a:pt x="1476" y="1059"/>
                </a:lnTo>
                <a:lnTo>
                  <a:pt x="1482" y="1063"/>
                </a:lnTo>
                <a:lnTo>
                  <a:pt x="1487" y="1066"/>
                </a:lnTo>
                <a:lnTo>
                  <a:pt x="1492" y="1070"/>
                </a:lnTo>
                <a:lnTo>
                  <a:pt x="1498" y="1075"/>
                </a:lnTo>
                <a:lnTo>
                  <a:pt x="1504" y="1078"/>
                </a:lnTo>
                <a:lnTo>
                  <a:pt x="1508" y="1082"/>
                </a:lnTo>
                <a:lnTo>
                  <a:pt x="1508" y="1078"/>
                </a:lnTo>
                <a:lnTo>
                  <a:pt x="1508" y="1075"/>
                </a:lnTo>
                <a:lnTo>
                  <a:pt x="1507" y="1070"/>
                </a:lnTo>
                <a:lnTo>
                  <a:pt x="1507" y="1066"/>
                </a:lnTo>
                <a:lnTo>
                  <a:pt x="1507" y="1062"/>
                </a:lnTo>
                <a:lnTo>
                  <a:pt x="1506" y="1057"/>
                </a:lnTo>
                <a:lnTo>
                  <a:pt x="1506" y="1054"/>
                </a:lnTo>
                <a:lnTo>
                  <a:pt x="1506" y="1050"/>
                </a:lnTo>
                <a:lnTo>
                  <a:pt x="1506" y="1046"/>
                </a:lnTo>
                <a:lnTo>
                  <a:pt x="1504" y="1043"/>
                </a:lnTo>
                <a:lnTo>
                  <a:pt x="1504" y="1038"/>
                </a:lnTo>
                <a:lnTo>
                  <a:pt x="1504" y="1034"/>
                </a:lnTo>
                <a:lnTo>
                  <a:pt x="1503" y="1031"/>
                </a:lnTo>
                <a:lnTo>
                  <a:pt x="1503" y="1027"/>
                </a:lnTo>
                <a:lnTo>
                  <a:pt x="1503" y="1024"/>
                </a:lnTo>
                <a:lnTo>
                  <a:pt x="1501" y="1019"/>
                </a:lnTo>
                <a:lnTo>
                  <a:pt x="1495" y="1014"/>
                </a:lnTo>
                <a:lnTo>
                  <a:pt x="1488" y="1008"/>
                </a:lnTo>
                <a:lnTo>
                  <a:pt x="1481" y="1002"/>
                </a:lnTo>
                <a:lnTo>
                  <a:pt x="1474" y="996"/>
                </a:lnTo>
                <a:lnTo>
                  <a:pt x="1466" y="990"/>
                </a:lnTo>
                <a:lnTo>
                  <a:pt x="1459" y="984"/>
                </a:lnTo>
                <a:lnTo>
                  <a:pt x="1452" y="979"/>
                </a:lnTo>
                <a:lnTo>
                  <a:pt x="1445" y="973"/>
                </a:lnTo>
                <a:lnTo>
                  <a:pt x="1437" y="967"/>
                </a:lnTo>
                <a:lnTo>
                  <a:pt x="1430" y="963"/>
                </a:lnTo>
                <a:lnTo>
                  <a:pt x="1423" y="957"/>
                </a:lnTo>
                <a:lnTo>
                  <a:pt x="1414" y="951"/>
                </a:lnTo>
                <a:lnTo>
                  <a:pt x="1407" y="945"/>
                </a:lnTo>
                <a:lnTo>
                  <a:pt x="1399" y="941"/>
                </a:lnTo>
                <a:lnTo>
                  <a:pt x="1392" y="935"/>
                </a:lnTo>
                <a:lnTo>
                  <a:pt x="1383" y="931"/>
                </a:lnTo>
                <a:close/>
                <a:moveTo>
                  <a:pt x="1343" y="983"/>
                </a:moveTo>
                <a:lnTo>
                  <a:pt x="1340" y="971"/>
                </a:lnTo>
                <a:lnTo>
                  <a:pt x="1336" y="961"/>
                </a:lnTo>
                <a:lnTo>
                  <a:pt x="1330" y="951"/>
                </a:lnTo>
                <a:lnTo>
                  <a:pt x="1325" y="941"/>
                </a:lnTo>
                <a:lnTo>
                  <a:pt x="1320" y="931"/>
                </a:lnTo>
                <a:lnTo>
                  <a:pt x="1314" y="922"/>
                </a:lnTo>
                <a:lnTo>
                  <a:pt x="1308" y="913"/>
                </a:lnTo>
                <a:lnTo>
                  <a:pt x="1302" y="904"/>
                </a:lnTo>
                <a:lnTo>
                  <a:pt x="1296" y="896"/>
                </a:lnTo>
                <a:lnTo>
                  <a:pt x="1289" y="888"/>
                </a:lnTo>
                <a:lnTo>
                  <a:pt x="1282" y="881"/>
                </a:lnTo>
                <a:lnTo>
                  <a:pt x="1276" y="874"/>
                </a:lnTo>
                <a:lnTo>
                  <a:pt x="1269" y="867"/>
                </a:lnTo>
                <a:lnTo>
                  <a:pt x="1261" y="861"/>
                </a:lnTo>
                <a:lnTo>
                  <a:pt x="1254" y="855"/>
                </a:lnTo>
                <a:lnTo>
                  <a:pt x="1247" y="849"/>
                </a:lnTo>
                <a:lnTo>
                  <a:pt x="1247" y="848"/>
                </a:lnTo>
                <a:lnTo>
                  <a:pt x="1245" y="848"/>
                </a:lnTo>
                <a:lnTo>
                  <a:pt x="1244" y="846"/>
                </a:lnTo>
                <a:lnTo>
                  <a:pt x="1243" y="846"/>
                </a:lnTo>
                <a:lnTo>
                  <a:pt x="1243" y="845"/>
                </a:lnTo>
                <a:lnTo>
                  <a:pt x="1241" y="845"/>
                </a:lnTo>
                <a:lnTo>
                  <a:pt x="1240" y="845"/>
                </a:lnTo>
                <a:lnTo>
                  <a:pt x="1240" y="843"/>
                </a:lnTo>
                <a:lnTo>
                  <a:pt x="1241" y="851"/>
                </a:lnTo>
                <a:lnTo>
                  <a:pt x="1241" y="856"/>
                </a:lnTo>
                <a:lnTo>
                  <a:pt x="1243" y="864"/>
                </a:lnTo>
                <a:lnTo>
                  <a:pt x="1243" y="870"/>
                </a:lnTo>
                <a:lnTo>
                  <a:pt x="1244" y="877"/>
                </a:lnTo>
                <a:lnTo>
                  <a:pt x="1244" y="883"/>
                </a:lnTo>
                <a:lnTo>
                  <a:pt x="1245" y="888"/>
                </a:lnTo>
                <a:lnTo>
                  <a:pt x="1245" y="894"/>
                </a:lnTo>
                <a:lnTo>
                  <a:pt x="1247" y="902"/>
                </a:lnTo>
                <a:lnTo>
                  <a:pt x="1247" y="907"/>
                </a:lnTo>
                <a:lnTo>
                  <a:pt x="1248" y="913"/>
                </a:lnTo>
                <a:lnTo>
                  <a:pt x="1248" y="919"/>
                </a:lnTo>
                <a:lnTo>
                  <a:pt x="1250" y="925"/>
                </a:lnTo>
                <a:lnTo>
                  <a:pt x="1250" y="931"/>
                </a:lnTo>
                <a:lnTo>
                  <a:pt x="1251" y="936"/>
                </a:lnTo>
                <a:lnTo>
                  <a:pt x="1251" y="942"/>
                </a:lnTo>
                <a:lnTo>
                  <a:pt x="1257" y="945"/>
                </a:lnTo>
                <a:lnTo>
                  <a:pt x="1263" y="947"/>
                </a:lnTo>
                <a:lnTo>
                  <a:pt x="1269" y="950"/>
                </a:lnTo>
                <a:lnTo>
                  <a:pt x="1273" y="952"/>
                </a:lnTo>
                <a:lnTo>
                  <a:pt x="1279" y="954"/>
                </a:lnTo>
                <a:lnTo>
                  <a:pt x="1285" y="957"/>
                </a:lnTo>
                <a:lnTo>
                  <a:pt x="1290" y="960"/>
                </a:lnTo>
                <a:lnTo>
                  <a:pt x="1296" y="963"/>
                </a:lnTo>
                <a:lnTo>
                  <a:pt x="1302" y="964"/>
                </a:lnTo>
                <a:lnTo>
                  <a:pt x="1308" y="967"/>
                </a:lnTo>
                <a:lnTo>
                  <a:pt x="1314" y="970"/>
                </a:lnTo>
                <a:lnTo>
                  <a:pt x="1320" y="973"/>
                </a:lnTo>
                <a:lnTo>
                  <a:pt x="1325" y="976"/>
                </a:lnTo>
                <a:lnTo>
                  <a:pt x="1331" y="979"/>
                </a:lnTo>
                <a:lnTo>
                  <a:pt x="1337" y="980"/>
                </a:lnTo>
                <a:lnTo>
                  <a:pt x="1343" y="983"/>
                </a:lnTo>
                <a:close/>
                <a:moveTo>
                  <a:pt x="1170" y="563"/>
                </a:moveTo>
                <a:lnTo>
                  <a:pt x="1166" y="570"/>
                </a:lnTo>
                <a:lnTo>
                  <a:pt x="1161" y="577"/>
                </a:lnTo>
                <a:lnTo>
                  <a:pt x="1157" y="585"/>
                </a:lnTo>
                <a:lnTo>
                  <a:pt x="1151" y="592"/>
                </a:lnTo>
                <a:lnTo>
                  <a:pt x="1147" y="599"/>
                </a:lnTo>
                <a:lnTo>
                  <a:pt x="1142" y="608"/>
                </a:lnTo>
                <a:lnTo>
                  <a:pt x="1139" y="615"/>
                </a:lnTo>
                <a:lnTo>
                  <a:pt x="1135" y="624"/>
                </a:lnTo>
                <a:lnTo>
                  <a:pt x="1132" y="631"/>
                </a:lnTo>
                <a:lnTo>
                  <a:pt x="1131" y="638"/>
                </a:lnTo>
                <a:lnTo>
                  <a:pt x="1128" y="647"/>
                </a:lnTo>
                <a:lnTo>
                  <a:pt x="1128" y="654"/>
                </a:lnTo>
                <a:lnTo>
                  <a:pt x="1126" y="660"/>
                </a:lnTo>
                <a:lnTo>
                  <a:pt x="1128" y="667"/>
                </a:lnTo>
                <a:lnTo>
                  <a:pt x="1129" y="675"/>
                </a:lnTo>
                <a:lnTo>
                  <a:pt x="1132" y="681"/>
                </a:lnTo>
                <a:lnTo>
                  <a:pt x="1134" y="685"/>
                </a:lnTo>
                <a:lnTo>
                  <a:pt x="1136" y="688"/>
                </a:lnTo>
                <a:lnTo>
                  <a:pt x="1138" y="692"/>
                </a:lnTo>
                <a:lnTo>
                  <a:pt x="1142" y="697"/>
                </a:lnTo>
                <a:lnTo>
                  <a:pt x="1145" y="699"/>
                </a:lnTo>
                <a:lnTo>
                  <a:pt x="1150" y="704"/>
                </a:lnTo>
                <a:lnTo>
                  <a:pt x="1152" y="708"/>
                </a:lnTo>
                <a:lnTo>
                  <a:pt x="1157" y="711"/>
                </a:lnTo>
                <a:lnTo>
                  <a:pt x="1161" y="715"/>
                </a:lnTo>
                <a:lnTo>
                  <a:pt x="1167" y="720"/>
                </a:lnTo>
                <a:lnTo>
                  <a:pt x="1171" y="723"/>
                </a:lnTo>
                <a:lnTo>
                  <a:pt x="1177" y="727"/>
                </a:lnTo>
                <a:lnTo>
                  <a:pt x="1181" y="731"/>
                </a:lnTo>
                <a:lnTo>
                  <a:pt x="1187" y="734"/>
                </a:lnTo>
                <a:lnTo>
                  <a:pt x="1193" y="739"/>
                </a:lnTo>
                <a:lnTo>
                  <a:pt x="1199" y="743"/>
                </a:lnTo>
                <a:lnTo>
                  <a:pt x="1197" y="730"/>
                </a:lnTo>
                <a:lnTo>
                  <a:pt x="1196" y="718"/>
                </a:lnTo>
                <a:lnTo>
                  <a:pt x="1193" y="707"/>
                </a:lnTo>
                <a:lnTo>
                  <a:pt x="1192" y="694"/>
                </a:lnTo>
                <a:lnTo>
                  <a:pt x="1190" y="682"/>
                </a:lnTo>
                <a:lnTo>
                  <a:pt x="1189" y="670"/>
                </a:lnTo>
                <a:lnTo>
                  <a:pt x="1186" y="660"/>
                </a:lnTo>
                <a:lnTo>
                  <a:pt x="1184" y="649"/>
                </a:lnTo>
                <a:lnTo>
                  <a:pt x="1183" y="637"/>
                </a:lnTo>
                <a:lnTo>
                  <a:pt x="1181" y="627"/>
                </a:lnTo>
                <a:lnTo>
                  <a:pt x="1179" y="615"/>
                </a:lnTo>
                <a:lnTo>
                  <a:pt x="1177" y="605"/>
                </a:lnTo>
                <a:lnTo>
                  <a:pt x="1176" y="593"/>
                </a:lnTo>
                <a:lnTo>
                  <a:pt x="1174" y="583"/>
                </a:lnTo>
                <a:lnTo>
                  <a:pt x="1171" y="573"/>
                </a:lnTo>
                <a:lnTo>
                  <a:pt x="1170" y="563"/>
                </a:lnTo>
                <a:close/>
                <a:moveTo>
                  <a:pt x="1629" y="1767"/>
                </a:moveTo>
                <a:lnTo>
                  <a:pt x="1668" y="1800"/>
                </a:lnTo>
                <a:lnTo>
                  <a:pt x="1629" y="1850"/>
                </a:lnTo>
                <a:lnTo>
                  <a:pt x="1593" y="1813"/>
                </a:lnTo>
                <a:lnTo>
                  <a:pt x="1629" y="1767"/>
                </a:lnTo>
                <a:close/>
                <a:moveTo>
                  <a:pt x="1016" y="1363"/>
                </a:moveTo>
                <a:lnTo>
                  <a:pt x="1055" y="1397"/>
                </a:lnTo>
                <a:lnTo>
                  <a:pt x="1016" y="1445"/>
                </a:lnTo>
                <a:lnTo>
                  <a:pt x="981" y="1409"/>
                </a:lnTo>
                <a:lnTo>
                  <a:pt x="1016" y="1363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1733" name="Picture 5" descr="Esli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5413"/>
            <a:ext cx="7239000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/>
              <a:t>مرحله اول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fontScale="92500" lnSpcReduction="10000"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مشاهده مقدار </a:t>
            </a:r>
            <a:r>
              <a:rPr lang="en-US" b="1" dirty="0" smtClean="0"/>
              <a:t>PaO2 </a:t>
            </a:r>
            <a:r>
              <a:rPr lang="ar-SA" dirty="0" smtClean="0"/>
              <a:t>و </a:t>
            </a:r>
            <a:r>
              <a:rPr lang="en-US" dirty="0" smtClean="0"/>
              <a:t>:</a:t>
            </a:r>
            <a:r>
              <a:rPr lang="en-US" b="1" dirty="0" smtClean="0"/>
              <a:t>O2 Sat </a:t>
            </a:r>
            <a:r>
              <a:rPr lang="ar-SA" dirty="0" smtClean="0"/>
              <a:t>به میزان</a:t>
            </a:r>
            <a:r>
              <a:rPr lang="en-US" dirty="0" smtClean="0"/>
              <a:t> PaO2  </a:t>
            </a:r>
            <a:r>
              <a:rPr lang="ar-SA" dirty="0" smtClean="0"/>
              <a:t>نگاه کرده و به این سوال در ذهن خود پاسخ دهید</a:t>
            </a:r>
            <a:r>
              <a:rPr lang="en-US" dirty="0" smtClean="0"/>
              <a:t> :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آیا</a:t>
            </a:r>
            <a:r>
              <a:rPr lang="en-US" dirty="0" smtClean="0"/>
              <a:t> PaO2  </a:t>
            </a:r>
            <a:r>
              <a:rPr lang="ar-SA" dirty="0" smtClean="0"/>
              <a:t>نمایانگر وجود </a:t>
            </a:r>
            <a:r>
              <a:rPr lang="ar-SA" b="1" dirty="0" smtClean="0"/>
              <a:t>هایپوکسمی </a:t>
            </a:r>
            <a:r>
              <a:rPr lang="ar-SA" dirty="0" smtClean="0"/>
              <a:t>است ؟ </a:t>
            </a:r>
            <a:endParaRPr lang="fa-IR" dirty="0" smtClean="0"/>
          </a:p>
          <a:p>
            <a:pPr marL="274320" indent="-274320" algn="r" rtl="1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dirty="0">
                <a:latin typeface="Arial" pitchFamily="34" charset="0"/>
              </a:rPr>
              <a:t>میزان طبیعی ← 80_100 میلی متر جیوه</a:t>
            </a:r>
          </a:p>
          <a:p>
            <a:pPr marL="274320" indent="-274320" algn="r" rtl="1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dirty="0">
                <a:latin typeface="Arial" pitchFamily="34" charset="0"/>
              </a:rPr>
              <a:t>هایپوکسی خفیف ← 60_79 میلی مترجیوه</a:t>
            </a:r>
          </a:p>
          <a:p>
            <a:pPr marL="274320" indent="-274320" algn="r" rtl="1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dirty="0">
                <a:latin typeface="Arial" pitchFamily="34" charset="0"/>
              </a:rPr>
              <a:t>هایپوکسی متوسط ← 40_59 میلی متر جیوه</a:t>
            </a:r>
          </a:p>
          <a:p>
            <a:pPr marL="274320" indent="-274320" algn="r" rtl="1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dirty="0">
                <a:latin typeface="Arial" pitchFamily="34" charset="0"/>
              </a:rPr>
              <a:t>هایپوکسی شدید ← کمتر از 40 میلی متر جیوه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en-US" dirty="0" smtClean="0"/>
              <a:t> PaO2</a:t>
            </a:r>
            <a:r>
              <a:rPr lang="ar-SA" dirty="0" smtClean="0"/>
              <a:t>پایین تر از </a:t>
            </a:r>
            <a:r>
              <a:rPr lang="en-US" dirty="0" smtClean="0"/>
              <a:t>40 mmHg </a:t>
            </a:r>
            <a:r>
              <a:rPr lang="ar-SA" dirty="0" smtClean="0"/>
              <a:t>به منزله یک موقعیت بسیار مخاطره آمیز برای بیمار در نظر گرفته می شود . </a:t>
            </a:r>
            <a:endParaRPr lang="fa-IR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مرحله اول(ادامه)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7404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بطور تقریبی در افراد بالای 60 سال </a:t>
            </a:r>
            <a:endParaRPr lang="fa-IR" dirty="0" smtClean="0"/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dirty="0" smtClean="0"/>
              <a:t>یا 1</a:t>
            </a:r>
            <a:r>
              <a:rPr lang="en-US" dirty="0" smtClean="0"/>
              <a:t>mmHg</a:t>
            </a:r>
            <a:r>
              <a:rPr lang="fa-IR" dirty="0" smtClean="0"/>
              <a:t> به ازای افزایش هرسال از کمترین حد نرمال(80</a:t>
            </a:r>
            <a:r>
              <a:rPr lang="en-US" dirty="0" smtClean="0"/>
              <a:t> mmHg</a:t>
            </a:r>
            <a:r>
              <a:rPr lang="fa-IR" dirty="0" smtClean="0"/>
              <a:t>) کم می شود. مثلاً یک بیمار 70 ساله حدود 70 </a:t>
            </a:r>
            <a:r>
              <a:rPr lang="en-US" dirty="0" smtClean="0"/>
              <a:t>mmHg </a:t>
            </a:r>
            <a:r>
              <a:rPr lang="fa-IR" dirty="0" smtClean="0"/>
              <a:t>خواهد داشت.</a:t>
            </a:r>
            <a:endParaRPr lang="en-US" dirty="0" smtClean="0"/>
          </a:p>
          <a:p>
            <a:pPr algn="r" rtl="1" fontAlgn="auto">
              <a:spcAft>
                <a:spcPts val="0"/>
              </a:spcAft>
              <a:defRPr/>
            </a:pPr>
            <a:r>
              <a:rPr lang="fa-IR" dirty="0" smtClean="0"/>
              <a:t> </a:t>
            </a:r>
            <a:r>
              <a:rPr lang="en-US" dirty="0" smtClean="0"/>
              <a:t>O2 Sat </a:t>
            </a:r>
            <a:r>
              <a:rPr lang="ar-SA" dirty="0" smtClean="0"/>
              <a:t>یا درصد اشباع هموگلوبین از اکسیژن نیز به مقدار</a:t>
            </a:r>
            <a:r>
              <a:rPr lang="en-US" dirty="0" smtClean="0"/>
              <a:t> PaO2 </a:t>
            </a:r>
            <a:r>
              <a:rPr lang="ar-SA" dirty="0" smtClean="0"/>
              <a:t>و عوامل موثر بر منحنی شکست اکسی – هموگلوبین وابسته است.</a:t>
            </a:r>
            <a:endParaRPr lang="fa-IR" dirty="0" smtClean="0"/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 در صورتی که</a:t>
            </a:r>
            <a:r>
              <a:rPr lang="en-US" dirty="0" smtClean="0"/>
              <a:t> O2 Sat </a:t>
            </a:r>
            <a:r>
              <a:rPr lang="ar-SA" dirty="0" smtClean="0"/>
              <a:t>زیر </a:t>
            </a:r>
            <a:r>
              <a:rPr lang="en-US" dirty="0" smtClean="0"/>
              <a:t>80% </a:t>
            </a:r>
            <a:r>
              <a:rPr lang="fa-IR" dirty="0" smtClean="0"/>
              <a:t> </a:t>
            </a:r>
            <a:r>
              <a:rPr lang="ar-SA" dirty="0" smtClean="0"/>
              <a:t>باشد ، احتمال اینکه نمونه خون تهیه شده وریدی باشد بسیار زیاد است ( مگر در افرادی که مبتلا به </a:t>
            </a:r>
            <a:r>
              <a:rPr lang="en-US" b="1" dirty="0" smtClean="0"/>
              <a:t>COPD </a:t>
            </a:r>
            <a:r>
              <a:rPr lang="ar-SA" dirty="0" smtClean="0"/>
              <a:t>باشند</a:t>
            </a:r>
            <a:r>
              <a:rPr lang="en-US" dirty="0" smtClean="0"/>
              <a:t> </a:t>
            </a:r>
            <a:r>
              <a:rPr lang="fa-IR" dirty="0" smtClean="0"/>
              <a:t>)</a:t>
            </a:r>
            <a:endParaRPr lang="en-US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" y="817098"/>
            <a:ext cx="2721856" cy="59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-PaO2"/>
          <p:cNvPicPr>
            <a:picLocks noChangeAspect="1" noChangeArrowheads="1"/>
          </p:cNvPicPr>
          <p:nvPr/>
        </p:nvPicPr>
        <p:blipFill>
          <a:blip r:embed="rId3"/>
          <a:srcRect t="25000" r="1756" b="27380"/>
          <a:stretch>
            <a:fillRect/>
          </a:stretch>
        </p:blipFill>
        <p:spPr bwMode="auto">
          <a:xfrm>
            <a:off x="152400" y="1444601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pl-PL" sz="2800" dirty="0"/>
              <a:t>H</a:t>
            </a:r>
            <a:r>
              <a:rPr lang="en-US" sz="2800" dirty="0"/>
              <a:t>=</a:t>
            </a:r>
            <a:r>
              <a:rPr lang="pl-PL" sz="2800" dirty="0"/>
              <a:t> 7.39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CO2</a:t>
            </a:r>
            <a:r>
              <a:rPr lang="en-US" sz="2800" dirty="0"/>
              <a:t>=</a:t>
            </a:r>
            <a:r>
              <a:rPr lang="pl-PL" sz="2800" dirty="0"/>
              <a:t> 39.0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</a:t>
            </a:r>
            <a:r>
              <a:rPr lang="en-US" sz="2800" dirty="0"/>
              <a:t>=</a:t>
            </a:r>
            <a:r>
              <a:rPr lang="pl-PL" sz="2800" dirty="0"/>
              <a:t> 23.4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</a:t>
            </a:r>
            <a:r>
              <a:rPr lang="en-US" sz="2800" dirty="0"/>
              <a:t>=</a:t>
            </a:r>
            <a:r>
              <a:rPr lang="pl-PL" sz="2800" dirty="0"/>
              <a:t> -1.0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O2</a:t>
            </a:r>
            <a:r>
              <a:rPr lang="en-US" sz="2800" dirty="0"/>
              <a:t>=</a:t>
            </a:r>
            <a:r>
              <a:rPr lang="pl-PL" sz="2800" dirty="0"/>
              <a:t> 61.2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4840288"/>
            <a:ext cx="6248400" cy="9540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Normal Arterial Blood Gas with hypoxemia.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7000" y="1411288"/>
            <a:ext cx="2057400" cy="2246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pl-PL" sz="2800" dirty="0"/>
              <a:t>H</a:t>
            </a:r>
            <a:r>
              <a:rPr lang="en-US" sz="2800" dirty="0"/>
              <a:t>=</a:t>
            </a:r>
            <a:r>
              <a:rPr lang="pl-PL" sz="2800" dirty="0"/>
              <a:t> 7.42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CO2</a:t>
            </a:r>
            <a:r>
              <a:rPr lang="en-US" sz="2800" dirty="0"/>
              <a:t>=</a:t>
            </a:r>
            <a:r>
              <a:rPr lang="pl-PL" sz="2800" dirty="0"/>
              <a:t> 39.0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</a:t>
            </a:r>
            <a:r>
              <a:rPr lang="en-US" sz="2800" dirty="0"/>
              <a:t>=</a:t>
            </a:r>
            <a:r>
              <a:rPr lang="pl-PL" sz="2800" dirty="0"/>
              <a:t> 25.4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</a:t>
            </a:r>
            <a:r>
              <a:rPr lang="en-US" sz="2800" dirty="0"/>
              <a:t>=</a:t>
            </a:r>
            <a:r>
              <a:rPr lang="pl-PL" sz="2800" dirty="0"/>
              <a:t> +1.1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O2</a:t>
            </a:r>
            <a:r>
              <a:rPr lang="en-US" sz="2800" dirty="0"/>
              <a:t>=</a:t>
            </a:r>
            <a:r>
              <a:rPr lang="pl-PL" sz="2800" dirty="0"/>
              <a:t> 92.0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057400"/>
            <a:ext cx="6248400" cy="9540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Normal Arterial Blood Gas with normal oxygenation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bg1"/>
            </a:gs>
            <a:gs pos="60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/>
              <a:t>مرحله دوم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به سطح </a:t>
            </a:r>
            <a:r>
              <a:rPr lang="en-US" b="1" dirty="0" smtClean="0"/>
              <a:t>PH </a:t>
            </a:r>
            <a:r>
              <a:rPr lang="ar-SA" dirty="0" smtClean="0"/>
              <a:t>نگاه کنید و به این سوال در ذهن خود پاسخ دهید</a:t>
            </a:r>
            <a:r>
              <a:rPr lang="en-US" dirty="0" smtClean="0"/>
              <a:t> :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آیا </a:t>
            </a:r>
            <a:r>
              <a:rPr lang="en-US" b="1" dirty="0" smtClean="0"/>
              <a:t>PH </a:t>
            </a:r>
            <a:r>
              <a:rPr lang="ar-SA" dirty="0" smtClean="0"/>
              <a:t>اسیدی یا قلیایی بوده و یا نرمال است ؟</a:t>
            </a:r>
            <a:r>
              <a:rPr lang="en-US" dirty="0" smtClean="0"/>
              <a:t> PH </a:t>
            </a:r>
            <a:r>
              <a:rPr lang="ar-SA" dirty="0" smtClean="0"/>
              <a:t>نمایانگر غلظت یون هیدروژن در پلاسما است</a:t>
            </a:r>
            <a:r>
              <a:rPr lang="en-US" dirty="0" smtClean="0"/>
              <a:t> 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en-US" dirty="0" smtClean="0"/>
              <a:t>PH </a:t>
            </a:r>
            <a:r>
              <a:rPr lang="ar-SA" dirty="0" smtClean="0"/>
              <a:t>کمتر از </a:t>
            </a:r>
            <a:r>
              <a:rPr lang="en-US" dirty="0" smtClean="0"/>
              <a:t>7.40 </a:t>
            </a:r>
            <a:r>
              <a:rPr lang="fa-IR" dirty="0" smtClean="0"/>
              <a:t> </a:t>
            </a:r>
            <a:r>
              <a:rPr lang="ar-SA" b="1" dirty="0" smtClean="0"/>
              <a:t>اسیدمی </a:t>
            </a:r>
            <a:r>
              <a:rPr lang="ar-SA" dirty="0" smtClean="0"/>
              <a:t>یا </a:t>
            </a:r>
            <a:r>
              <a:rPr lang="ar-SA" b="1" dirty="0" smtClean="0"/>
              <a:t>اسیدوز </a:t>
            </a:r>
            <a:endParaRPr lang="fa-IR" b="1" dirty="0" smtClean="0"/>
          </a:p>
          <a:p>
            <a:pPr algn="r" rtl="1" fontAlgn="auto">
              <a:spcAft>
                <a:spcPts val="0"/>
              </a:spcAft>
              <a:defRPr/>
            </a:pPr>
            <a:r>
              <a:rPr lang="en-US" dirty="0" smtClean="0"/>
              <a:t>PH. </a:t>
            </a:r>
            <a:r>
              <a:rPr lang="ar-SA" dirty="0" smtClean="0"/>
              <a:t>بالاتر از </a:t>
            </a:r>
            <a:r>
              <a:rPr lang="en-US" dirty="0" smtClean="0"/>
              <a:t>7.40 </a:t>
            </a:r>
            <a:r>
              <a:rPr lang="fa-IR" dirty="0" smtClean="0"/>
              <a:t> </a:t>
            </a:r>
            <a:r>
              <a:rPr lang="ar-SA" b="1" dirty="0" smtClean="0"/>
              <a:t>آلکالمی </a:t>
            </a:r>
            <a:r>
              <a:rPr lang="ar-SA" dirty="0" smtClean="0"/>
              <a:t>یا </a:t>
            </a:r>
            <a:r>
              <a:rPr lang="ar-SA" b="1" dirty="0" smtClean="0"/>
              <a:t>آلکالوز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3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pl-PL" sz="2800" dirty="0"/>
              <a:t>H</a:t>
            </a:r>
            <a:r>
              <a:rPr lang="en-US" sz="2800" dirty="0"/>
              <a:t>=</a:t>
            </a:r>
            <a:r>
              <a:rPr lang="pl-PL" sz="2800" dirty="0"/>
              <a:t> 7.51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CO2</a:t>
            </a:r>
            <a:r>
              <a:rPr lang="en-US" sz="2800" dirty="0"/>
              <a:t>=</a:t>
            </a:r>
            <a:r>
              <a:rPr lang="pl-PL" sz="2800" dirty="0"/>
              <a:t> 39.4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</a:t>
            </a:r>
            <a:r>
              <a:rPr lang="en-US" sz="2800" dirty="0"/>
              <a:t>=</a:t>
            </a:r>
            <a:r>
              <a:rPr lang="pl-PL" sz="2800" dirty="0"/>
              <a:t> 31.3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</a:t>
            </a:r>
            <a:r>
              <a:rPr lang="en-US" sz="2800" dirty="0"/>
              <a:t>=</a:t>
            </a:r>
            <a:r>
              <a:rPr lang="pl-PL" sz="2800" dirty="0"/>
              <a:t> +7.5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O2</a:t>
            </a:r>
            <a:r>
              <a:rPr lang="en-US" sz="2800" dirty="0"/>
              <a:t>=</a:t>
            </a:r>
            <a:r>
              <a:rPr lang="pl-PL" sz="2800" dirty="0"/>
              <a:t> </a:t>
            </a:r>
            <a:r>
              <a:rPr lang="en-US" sz="2800" dirty="0" smtClean="0"/>
              <a:t>9</a:t>
            </a:r>
            <a:r>
              <a:rPr lang="pl-PL" sz="2800" dirty="0" smtClean="0"/>
              <a:t>7.3</a:t>
            </a:r>
            <a:endParaRPr lang="pl-PL" sz="2800" dirty="0"/>
          </a:p>
        </p:txBody>
      </p:sp>
      <p:sp>
        <p:nvSpPr>
          <p:cNvPr id="5" name="Rectangle 4"/>
          <p:cNvSpPr/>
          <p:nvPr/>
        </p:nvSpPr>
        <p:spPr>
          <a:xfrm>
            <a:off x="2590800" y="4840288"/>
            <a:ext cx="6248400" cy="5222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Alkalosis </a:t>
            </a:r>
            <a:r>
              <a:rPr lang="en-US" sz="2800" dirty="0"/>
              <a:t>with normal oxygenation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5600" y="1371600"/>
            <a:ext cx="2057400" cy="2246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pl-PL" sz="2800" dirty="0"/>
              <a:t>H</a:t>
            </a:r>
            <a:r>
              <a:rPr lang="en-US" sz="2800" dirty="0"/>
              <a:t>=</a:t>
            </a:r>
            <a:r>
              <a:rPr lang="pl-PL" sz="2800" dirty="0"/>
              <a:t> 7.18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CO2</a:t>
            </a:r>
            <a:r>
              <a:rPr lang="en-US" sz="2800" dirty="0"/>
              <a:t>=</a:t>
            </a:r>
            <a:r>
              <a:rPr lang="pl-PL" sz="2800" dirty="0"/>
              <a:t> 42.0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</a:t>
            </a:r>
            <a:r>
              <a:rPr lang="en-US" sz="2800" dirty="0"/>
              <a:t>=</a:t>
            </a:r>
            <a:r>
              <a:rPr lang="pl-PL" sz="2800" dirty="0"/>
              <a:t> 15.0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</a:t>
            </a:r>
            <a:r>
              <a:rPr lang="en-US" sz="2800" dirty="0"/>
              <a:t>=</a:t>
            </a:r>
            <a:r>
              <a:rPr lang="pl-PL" sz="2800" dirty="0"/>
              <a:t> -12.5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O2</a:t>
            </a:r>
            <a:r>
              <a:rPr lang="en-US" sz="2800" dirty="0"/>
              <a:t>=</a:t>
            </a:r>
            <a:r>
              <a:rPr lang="pl-PL" sz="2800" dirty="0"/>
              <a:t> 69.0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209800"/>
            <a:ext cx="6248400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Acidosis </a:t>
            </a:r>
            <a:r>
              <a:rPr lang="en-US" sz="2800" dirty="0"/>
              <a:t>with hypoxemia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2">
                <a:tint val="50000"/>
                <a:satMod val="300000"/>
              </a:schemeClr>
            </a:gs>
            <a:gs pos="1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مرحله سوم</a:t>
            </a:r>
            <a:endParaRPr 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به مقدار </a:t>
            </a:r>
            <a:r>
              <a:rPr lang="en-US" b="1" dirty="0" smtClean="0"/>
              <a:t>PaCO2 </a:t>
            </a:r>
            <a:r>
              <a:rPr lang="ar-SA" dirty="0" smtClean="0"/>
              <a:t>نگاه کنید و به این سوال در ذهن خود پاسخ دهید</a:t>
            </a:r>
            <a:r>
              <a:rPr lang="en-US" dirty="0" smtClean="0"/>
              <a:t> :</a:t>
            </a:r>
          </a:p>
          <a:p>
            <a:pPr algn="r" rtl="1"/>
            <a:r>
              <a:rPr lang="ar-SA" dirty="0" smtClean="0"/>
              <a:t>آیا</a:t>
            </a:r>
            <a:r>
              <a:rPr lang="en-US" dirty="0" smtClean="0"/>
              <a:t> PaCO2 </a:t>
            </a:r>
            <a:r>
              <a:rPr lang="ar-SA" dirty="0" smtClean="0"/>
              <a:t>نشانگر اسیدوز تنفسی یا آلکالوز تنفسی بوده و یا طبیعی است ؟ </a:t>
            </a:r>
            <a:endParaRPr lang="en-US" dirty="0" smtClean="0"/>
          </a:p>
          <a:p>
            <a:pPr algn="r" rtl="1"/>
            <a:r>
              <a:rPr lang="ar-SA" dirty="0" smtClean="0"/>
              <a:t>تغییرات</a:t>
            </a:r>
            <a:r>
              <a:rPr lang="en-US" dirty="0" smtClean="0"/>
              <a:t> PaCO2</a:t>
            </a:r>
            <a:r>
              <a:rPr lang="ar-SA" dirty="0"/>
              <a:t> با</a:t>
            </a:r>
            <a:r>
              <a:rPr lang="en-US" dirty="0"/>
              <a:t> PH </a:t>
            </a:r>
            <a:r>
              <a:rPr lang="ar-SA" dirty="0" smtClean="0"/>
              <a:t>نسبت عکس دارد</a:t>
            </a:r>
            <a:endParaRPr lang="en-US" dirty="0" smtClean="0"/>
          </a:p>
          <a:p>
            <a:pPr algn="r" rtl="1"/>
            <a:r>
              <a:rPr lang="en-US" dirty="0" smtClean="0"/>
              <a:t>PaCO2 </a:t>
            </a:r>
            <a:r>
              <a:rPr lang="ar-SA" dirty="0" smtClean="0"/>
              <a:t>کمتر از </a:t>
            </a:r>
            <a:r>
              <a:rPr lang="en-US" dirty="0" smtClean="0"/>
              <a:t>35 mmHg </a:t>
            </a:r>
            <a:r>
              <a:rPr lang="ar-SA" b="1" dirty="0" smtClean="0"/>
              <a:t>آلکالوز تنفسی </a:t>
            </a:r>
            <a:r>
              <a:rPr lang="ar-SA" dirty="0" smtClean="0"/>
              <a:t>و بیش از </a:t>
            </a:r>
            <a:r>
              <a:rPr lang="en-US" dirty="0" smtClean="0"/>
              <a:t>45 mmHg </a:t>
            </a:r>
            <a:r>
              <a:rPr lang="ar-SA" dirty="0" smtClean="0"/>
              <a:t>را </a:t>
            </a:r>
            <a:r>
              <a:rPr lang="ar-SA" b="1" dirty="0" smtClean="0"/>
              <a:t>اسیدوز تنفسی </a:t>
            </a:r>
            <a:r>
              <a:rPr lang="ar-SA" dirty="0" smtClean="0"/>
              <a:t>می نامند</a:t>
            </a:r>
            <a:r>
              <a:rPr lang="en-US" dirty="0" smtClean="0"/>
              <a:t> .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pl-PL" sz="2800" dirty="0"/>
              <a:t>H</a:t>
            </a:r>
            <a:r>
              <a:rPr lang="en-US" sz="2800" dirty="0"/>
              <a:t>=</a:t>
            </a:r>
            <a:r>
              <a:rPr lang="pl-PL" sz="2800" dirty="0"/>
              <a:t> 7.31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CO2</a:t>
            </a:r>
            <a:r>
              <a:rPr lang="en-US" sz="2800" dirty="0"/>
              <a:t>=</a:t>
            </a:r>
            <a:r>
              <a:rPr lang="pl-PL" sz="2800" dirty="0"/>
              <a:t> 58.</a:t>
            </a:r>
            <a:r>
              <a:rPr lang="en-US" sz="2800" dirty="0"/>
              <a:t>3</a:t>
            </a:r>
            <a:r>
              <a:rPr lang="pl-PL" sz="28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</a:t>
            </a:r>
            <a:r>
              <a:rPr lang="en-US" sz="2800" dirty="0"/>
              <a:t>=</a:t>
            </a:r>
            <a:r>
              <a:rPr lang="pl-PL" sz="2800" dirty="0"/>
              <a:t> 26.</a:t>
            </a:r>
            <a:r>
              <a:rPr lang="en-US" sz="2800" dirty="0"/>
              <a:t>0</a:t>
            </a:r>
            <a:r>
              <a:rPr lang="pl-PL" sz="28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</a:t>
            </a:r>
            <a:r>
              <a:rPr lang="en-US" sz="2800" dirty="0"/>
              <a:t>=</a:t>
            </a:r>
            <a:r>
              <a:rPr lang="pl-PL" sz="2800" dirty="0"/>
              <a:t>+1.</a:t>
            </a:r>
            <a:r>
              <a:rPr lang="en-US" sz="2800" dirty="0"/>
              <a:t>5</a:t>
            </a:r>
            <a:r>
              <a:rPr lang="pl-PL" sz="28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O2</a:t>
            </a:r>
            <a:r>
              <a:rPr lang="en-US" sz="2800" dirty="0"/>
              <a:t>=</a:t>
            </a:r>
            <a:r>
              <a:rPr lang="pl-PL" sz="2800" dirty="0"/>
              <a:t> 74.5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4953000"/>
            <a:ext cx="6248400" cy="523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Respiratory Acidosis with hypoxemia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5600" y="1676400"/>
            <a:ext cx="2057400" cy="2246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pl-PL" sz="2800" dirty="0"/>
              <a:t>H</a:t>
            </a:r>
            <a:r>
              <a:rPr lang="en-US" sz="2800" dirty="0"/>
              <a:t>=</a:t>
            </a:r>
            <a:r>
              <a:rPr lang="pl-PL" sz="2800" dirty="0"/>
              <a:t> 7.52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CO2</a:t>
            </a:r>
            <a:r>
              <a:rPr lang="en-US" sz="2800" dirty="0"/>
              <a:t>=</a:t>
            </a:r>
            <a:r>
              <a:rPr lang="pl-PL" sz="2800" dirty="0"/>
              <a:t> 31.0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</a:t>
            </a:r>
            <a:r>
              <a:rPr lang="en-US" sz="2800" dirty="0"/>
              <a:t>=</a:t>
            </a:r>
            <a:r>
              <a:rPr lang="pl-PL" sz="2800" dirty="0"/>
              <a:t> 26.</a:t>
            </a:r>
            <a:r>
              <a:rPr lang="en-US" sz="2800" dirty="0"/>
              <a:t>0</a:t>
            </a:r>
            <a:r>
              <a:rPr lang="pl-PL" sz="28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</a:t>
            </a:r>
            <a:r>
              <a:rPr lang="en-US" sz="2800" dirty="0"/>
              <a:t>=</a:t>
            </a:r>
            <a:r>
              <a:rPr lang="pl-PL" sz="2800" dirty="0"/>
              <a:t> +2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O2</a:t>
            </a:r>
            <a:r>
              <a:rPr lang="en-US" sz="2800" dirty="0"/>
              <a:t>=</a:t>
            </a:r>
            <a:r>
              <a:rPr lang="pl-PL" sz="2800" dirty="0"/>
              <a:t> 100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286000"/>
            <a:ext cx="6248400" cy="954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Respiratory </a:t>
            </a:r>
            <a:r>
              <a:rPr lang="en-US" sz="2800" dirty="0"/>
              <a:t>Alkalosis</a:t>
            </a:r>
            <a:r>
              <a:rPr lang="en-US" sz="2800" dirty="0" smtClean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with normal oxygenation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B0AF"/>
            </a:gs>
            <a:gs pos="5000">
              <a:schemeClr val="accent2">
                <a:tint val="50000"/>
                <a:satMod val="300000"/>
              </a:schemeClr>
            </a:gs>
            <a:gs pos="15000">
              <a:schemeClr val="accent2">
                <a:tint val="37000"/>
                <a:satMod val="300000"/>
              </a:schemeClr>
            </a:gs>
            <a:gs pos="92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مرحله چهارم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به میزان </a:t>
            </a:r>
            <a:r>
              <a:rPr lang="en-US" b="1" dirty="0" smtClean="0"/>
              <a:t>HCO3 </a:t>
            </a:r>
            <a:r>
              <a:rPr lang="ar-SA" dirty="0" smtClean="0"/>
              <a:t>توجه کرده در ذهنتان به این سوال پاسخ دهید</a:t>
            </a:r>
            <a:r>
              <a:rPr lang="en-US" dirty="0" smtClean="0"/>
              <a:t> :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آیا</a:t>
            </a:r>
            <a:r>
              <a:rPr lang="en-US" dirty="0" smtClean="0"/>
              <a:t> HCO3 </a:t>
            </a:r>
            <a:r>
              <a:rPr lang="ar-SA" dirty="0" smtClean="0"/>
              <a:t>نمایانگر اسیدوز یا آلکالوز متابولیکی بوده و یا طبیعی است ؟ </a:t>
            </a:r>
            <a:endParaRPr lang="en-US" dirty="0" smtClean="0"/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تغییرات </a:t>
            </a:r>
            <a:r>
              <a:rPr lang="en-US" dirty="0" smtClean="0"/>
              <a:t>HCO3 </a:t>
            </a:r>
            <a:r>
              <a:rPr lang="ar-SA" dirty="0" smtClean="0"/>
              <a:t>نسبت مستقیم با تغییرات</a:t>
            </a:r>
            <a:r>
              <a:rPr lang="en-US" dirty="0" smtClean="0"/>
              <a:t> PH </a:t>
            </a:r>
            <a:r>
              <a:rPr lang="ar-SA" dirty="0" smtClean="0"/>
              <a:t>دارد </a:t>
            </a:r>
            <a:endParaRPr lang="fa-IR" dirty="0" smtClean="0"/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مقادیر بیش از </a:t>
            </a:r>
            <a:r>
              <a:rPr lang="en-US" dirty="0" smtClean="0"/>
              <a:t>26 </a:t>
            </a:r>
            <a:r>
              <a:rPr lang="en-US" dirty="0" err="1" smtClean="0"/>
              <a:t>mEq</a:t>
            </a:r>
            <a:r>
              <a:rPr lang="en-US" dirty="0" smtClean="0"/>
              <a:t>/L </a:t>
            </a:r>
            <a:r>
              <a:rPr lang="ar-SA" dirty="0" smtClean="0"/>
              <a:t>نمایانگر </a:t>
            </a:r>
            <a:r>
              <a:rPr lang="ar-SA" b="1" dirty="0" smtClean="0"/>
              <a:t>آلکلوز متابولیک </a:t>
            </a:r>
            <a:r>
              <a:rPr lang="ar-SA" dirty="0" smtClean="0"/>
              <a:t>و مقادیر کمتر از </a:t>
            </a:r>
            <a:r>
              <a:rPr lang="en-US" dirty="0" smtClean="0"/>
              <a:t>22 </a:t>
            </a:r>
            <a:r>
              <a:rPr lang="en-US" dirty="0" err="1" smtClean="0"/>
              <a:t>mEq</a:t>
            </a:r>
            <a:r>
              <a:rPr lang="en-US" dirty="0" smtClean="0"/>
              <a:t>/L </a:t>
            </a:r>
            <a:r>
              <a:rPr lang="ar-SA" dirty="0" smtClean="0"/>
              <a:t>نشان دهنده </a:t>
            </a:r>
            <a:r>
              <a:rPr lang="ar-SA" b="1" dirty="0" smtClean="0"/>
              <a:t>اسیدوز متابولیک </a:t>
            </a:r>
            <a:r>
              <a:rPr lang="ar-SA" dirty="0" smtClean="0"/>
              <a:t>است</a:t>
            </a:r>
            <a:r>
              <a:rPr lang="en-US" dirty="0" smtClean="0"/>
              <a:t> .</a:t>
            </a:r>
          </a:p>
          <a:p>
            <a:pPr algn="r" rtl="1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pl-PL" sz="2800" dirty="0"/>
              <a:t>H</a:t>
            </a:r>
            <a:r>
              <a:rPr lang="en-US" sz="2800" dirty="0"/>
              <a:t>=</a:t>
            </a:r>
            <a:r>
              <a:rPr lang="pl-PL" sz="2800" dirty="0"/>
              <a:t> 7.51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CO2</a:t>
            </a:r>
            <a:r>
              <a:rPr lang="en-US" sz="2800" dirty="0"/>
              <a:t>=</a:t>
            </a:r>
            <a:r>
              <a:rPr lang="pl-PL" sz="2800" dirty="0"/>
              <a:t> 39.4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</a:t>
            </a:r>
            <a:r>
              <a:rPr lang="en-US" sz="2800" dirty="0"/>
              <a:t>=</a:t>
            </a:r>
            <a:r>
              <a:rPr lang="pl-PL" sz="2800" dirty="0"/>
              <a:t> 31.3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</a:t>
            </a:r>
            <a:r>
              <a:rPr lang="en-US" sz="2800" dirty="0"/>
              <a:t>=</a:t>
            </a:r>
            <a:r>
              <a:rPr lang="pl-PL" sz="2800" dirty="0"/>
              <a:t> +7.5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O2</a:t>
            </a:r>
            <a:r>
              <a:rPr lang="en-US" sz="2800" dirty="0"/>
              <a:t>=</a:t>
            </a:r>
            <a:r>
              <a:rPr lang="pl-PL" sz="2800" dirty="0"/>
              <a:t> 77.3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4949825"/>
            <a:ext cx="6248400" cy="522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Metabolic Alkalosis with hypoxemia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781800" y="1600200"/>
            <a:ext cx="2057400" cy="2246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pl-PL" sz="2800" dirty="0"/>
              <a:t>H</a:t>
            </a:r>
            <a:r>
              <a:rPr lang="en-US" sz="2800" dirty="0"/>
              <a:t>=</a:t>
            </a:r>
            <a:r>
              <a:rPr lang="pl-PL" sz="2800" dirty="0"/>
              <a:t> 7.18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CO2</a:t>
            </a:r>
            <a:r>
              <a:rPr lang="en-US" sz="2800" dirty="0"/>
              <a:t>=</a:t>
            </a:r>
            <a:r>
              <a:rPr lang="pl-PL" sz="2800" dirty="0"/>
              <a:t> 42.0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</a:t>
            </a:r>
            <a:r>
              <a:rPr lang="en-US" sz="2800" dirty="0"/>
              <a:t>=</a:t>
            </a:r>
            <a:r>
              <a:rPr lang="pl-PL" sz="2800" dirty="0"/>
              <a:t> 15.0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</a:t>
            </a:r>
            <a:r>
              <a:rPr lang="en-US" sz="2800" dirty="0"/>
              <a:t>=</a:t>
            </a:r>
            <a:r>
              <a:rPr lang="pl-PL" sz="2800" dirty="0"/>
              <a:t> -12.5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O2</a:t>
            </a:r>
            <a:r>
              <a:rPr lang="en-US" sz="2800" dirty="0"/>
              <a:t>=</a:t>
            </a:r>
            <a:r>
              <a:rPr lang="pl-PL" sz="2800" dirty="0"/>
              <a:t> 69.0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514600"/>
            <a:ext cx="6248400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Metabolic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Acidosis with hypoxemia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B0AF"/>
            </a:gs>
            <a:gs pos="5000">
              <a:schemeClr val="accent2">
                <a:tint val="50000"/>
                <a:satMod val="300000"/>
              </a:schemeClr>
            </a:gs>
            <a:gs pos="0">
              <a:schemeClr val="accent2">
                <a:tint val="37000"/>
                <a:satMod val="30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مرحله پنجم</a:t>
            </a:r>
            <a:endParaRPr lang="en-US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mtClean="0"/>
              <a:t>ب</a:t>
            </a:r>
            <a:r>
              <a:rPr lang="ar-SA" smtClean="0"/>
              <a:t>ه مقدار </a:t>
            </a:r>
            <a:r>
              <a:rPr lang="en-US" b="1" smtClean="0"/>
              <a:t>BE </a:t>
            </a:r>
            <a:r>
              <a:rPr lang="ar-SA" smtClean="0"/>
              <a:t>توجه کنید و به این سوال در ذهن خود پاسخ دهید</a:t>
            </a:r>
            <a:r>
              <a:rPr lang="en-US" smtClean="0"/>
              <a:t> :</a:t>
            </a:r>
          </a:p>
          <a:p>
            <a:pPr algn="r" rtl="1"/>
            <a:r>
              <a:rPr lang="ar-SA" smtClean="0"/>
              <a:t>آیا مقدار آن در حدود طبیعی است یا خیر ؟</a:t>
            </a:r>
            <a:endParaRPr lang="en-US" smtClean="0"/>
          </a:p>
          <a:p>
            <a:pPr algn="r" rtl="1"/>
            <a:r>
              <a:rPr lang="ar-SA" smtClean="0"/>
              <a:t>این معیار، در تفسیر علت اسیدوز – آلکالوز با منشا</a:t>
            </a:r>
            <a:r>
              <a:rPr lang="fa-IR" smtClean="0"/>
              <a:t>ء</a:t>
            </a:r>
            <a:r>
              <a:rPr lang="ar-SA" smtClean="0"/>
              <a:t> متابولیک، معتبر تر و دقیق تر از یون بیکربنات است . </a:t>
            </a:r>
            <a:endParaRPr lang="fa-IR" smtClean="0"/>
          </a:p>
          <a:p>
            <a:pPr algn="r" rtl="1"/>
            <a:r>
              <a:rPr lang="ar-SA" smtClean="0"/>
              <a:t>در صورتی که بیش از </a:t>
            </a:r>
            <a:r>
              <a:rPr lang="en-US" smtClean="0"/>
              <a:t>2+ </a:t>
            </a:r>
            <a:r>
              <a:rPr lang="ar-SA" smtClean="0"/>
              <a:t>باشد نمایانگر </a:t>
            </a:r>
            <a:r>
              <a:rPr lang="ar-SA" b="1" smtClean="0"/>
              <a:t>آلکالوز متابولیک </a:t>
            </a:r>
            <a:r>
              <a:rPr lang="ar-SA" smtClean="0"/>
              <a:t>است و اگر کمتر از </a:t>
            </a:r>
            <a:r>
              <a:rPr lang="en-US" smtClean="0"/>
              <a:t>2- </a:t>
            </a:r>
            <a:r>
              <a:rPr lang="ar-SA" smtClean="0"/>
              <a:t>باشد نمایانگر </a:t>
            </a:r>
            <a:r>
              <a:rPr lang="ar-SA" b="1" smtClean="0"/>
              <a:t>اسیدوز متابولیک </a:t>
            </a:r>
            <a:r>
              <a:rPr lang="ar-SA" smtClean="0"/>
              <a:t>است</a:t>
            </a:r>
            <a:r>
              <a:rPr lang="en-US" smtClean="0"/>
              <a:t> .</a:t>
            </a:r>
          </a:p>
          <a:p>
            <a:pPr algn="r"/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abg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>
          <a:xfrm>
            <a:off x="1402080" y="76200"/>
            <a:ext cx="6477000" cy="14700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smtClean="0">
                <a:solidFill>
                  <a:srgbClr val="C00000"/>
                </a:solidFill>
                <a:latin typeface="Elephant" pitchFamily="18" charset="0"/>
              </a:rPr>
              <a:t>Arterial Blood Gases:</a:t>
            </a:r>
            <a:r>
              <a:rPr lang="en-US" smtClean="0">
                <a:solidFill>
                  <a:srgbClr val="C00000"/>
                </a:solidFill>
              </a:rPr>
              <a:t/>
            </a:r>
            <a:br>
              <a:rPr lang="en-US" smtClean="0">
                <a:solidFill>
                  <a:srgbClr val="C00000"/>
                </a:solidFill>
              </a:rPr>
            </a:br>
            <a:r>
              <a:rPr lang="en-US" smtClean="0"/>
              <a:t> Sampling &amp; Analysis</a:t>
            </a:r>
            <a:endParaRPr lang="en-US" smtClean="0">
              <a:solidFill>
                <a:srgbClr val="C00000"/>
              </a:solidFill>
            </a:endParaRPr>
          </a:p>
        </p:txBody>
      </p:sp>
      <p:sp>
        <p:nvSpPr>
          <p:cNvPr id="5124" name="Subtitle 2"/>
          <p:cNvSpPr>
            <a:spLocks noGrp="1"/>
          </p:cNvSpPr>
          <p:nvPr>
            <p:ph type="subTitle" idx="1"/>
          </p:nvPr>
        </p:nvSpPr>
        <p:spPr>
          <a:xfrm>
            <a:off x="820737" y="4980709"/>
            <a:ext cx="7467600" cy="1865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dirty="0" smtClean="0">
                <a:solidFill>
                  <a:srgbClr val="002060"/>
                </a:solidFill>
                <a:latin typeface="Lao UI" pitchFamily="34" charset="0"/>
                <a:ea typeface="Lao UI" pitchFamily="34" charset="0"/>
                <a:cs typeface="Lao UI" pitchFamily="34" charset="0"/>
              </a:rPr>
              <a:t>Dr. Reza </a:t>
            </a:r>
            <a:r>
              <a:rPr lang="en-US" sz="6000" dirty="0" err="1" smtClean="0">
                <a:solidFill>
                  <a:srgbClr val="002060"/>
                </a:solidFill>
                <a:latin typeface="Lao UI" pitchFamily="34" charset="0"/>
                <a:ea typeface="Lao UI" pitchFamily="34" charset="0"/>
                <a:cs typeface="Lao UI" pitchFamily="34" charset="0"/>
              </a:rPr>
              <a:t>Shabanloei</a:t>
            </a:r>
            <a:endParaRPr lang="en-US" sz="6000" dirty="0" smtClean="0">
              <a:solidFill>
                <a:srgbClr val="002060"/>
              </a:solidFill>
              <a:latin typeface="Lao UI" pitchFamily="34" charset="0"/>
              <a:ea typeface="Lao UI" pitchFamily="34" charset="0"/>
              <a:cs typeface="Lao UI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Lao UI" pitchFamily="34" charset="0"/>
                <a:ea typeface="Lao UI" pitchFamily="34" charset="0"/>
                <a:cs typeface="Lao UI" pitchFamily="34" charset="0"/>
                <a:hlinkClick r:id="rId3"/>
              </a:rPr>
              <a:t>r_shabanloei@yahoo.com</a:t>
            </a:r>
            <a:endParaRPr lang="en-US" sz="2400" dirty="0" smtClean="0">
              <a:solidFill>
                <a:srgbClr val="002060"/>
              </a:solidFill>
              <a:latin typeface="Lao UI" pitchFamily="34" charset="0"/>
              <a:ea typeface="Lao UI" pitchFamily="34" charset="0"/>
              <a:cs typeface="Lao UI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Lao UI" pitchFamily="34" charset="0"/>
                <a:ea typeface="Lao UI" pitchFamily="34" charset="0"/>
                <a:cs typeface="Lao UI" pitchFamily="34" charset="0"/>
              </a:rPr>
              <a:t>Mob: 09144622674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pl-PL" sz="2800" dirty="0"/>
              <a:t>H</a:t>
            </a:r>
            <a:r>
              <a:rPr lang="en-US" sz="2800" dirty="0"/>
              <a:t>=</a:t>
            </a:r>
            <a:r>
              <a:rPr lang="pl-PL" sz="2800" dirty="0"/>
              <a:t> 7.51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CO2</a:t>
            </a:r>
            <a:r>
              <a:rPr lang="en-US" sz="2800" dirty="0"/>
              <a:t>=</a:t>
            </a:r>
            <a:r>
              <a:rPr lang="pl-PL" sz="2800" dirty="0"/>
              <a:t> 39.4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</a:t>
            </a:r>
            <a:r>
              <a:rPr lang="en-US" sz="2800" dirty="0"/>
              <a:t>=</a:t>
            </a:r>
            <a:r>
              <a:rPr lang="pl-PL" sz="2800" dirty="0"/>
              <a:t> 31.3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</a:t>
            </a:r>
            <a:r>
              <a:rPr lang="en-US" sz="2800" dirty="0"/>
              <a:t>=</a:t>
            </a:r>
            <a:r>
              <a:rPr lang="pl-PL" sz="2800" dirty="0"/>
              <a:t> +7.5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O2</a:t>
            </a:r>
            <a:r>
              <a:rPr lang="en-US" sz="2800" dirty="0"/>
              <a:t>=</a:t>
            </a:r>
            <a:r>
              <a:rPr lang="pl-PL" sz="2800" dirty="0"/>
              <a:t> 77.3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4840288"/>
            <a:ext cx="6248400" cy="5222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Metabolic Alkalosis with hypoxemia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1524000"/>
            <a:ext cx="2057400" cy="2246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</a:t>
            </a:r>
            <a:r>
              <a:rPr lang="pl-PL" sz="2800" dirty="0"/>
              <a:t>H</a:t>
            </a:r>
            <a:r>
              <a:rPr lang="en-US" sz="2800" dirty="0"/>
              <a:t>=</a:t>
            </a:r>
            <a:r>
              <a:rPr lang="pl-PL" sz="2800" dirty="0"/>
              <a:t> 7.18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CO2</a:t>
            </a:r>
            <a:r>
              <a:rPr lang="en-US" sz="2800" dirty="0"/>
              <a:t>=</a:t>
            </a:r>
            <a:r>
              <a:rPr lang="pl-PL" sz="2800" dirty="0"/>
              <a:t> 42.0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</a:t>
            </a:r>
            <a:r>
              <a:rPr lang="en-US" sz="2800" dirty="0"/>
              <a:t>=</a:t>
            </a:r>
            <a:r>
              <a:rPr lang="pl-PL" sz="2800" dirty="0"/>
              <a:t> 15.0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</a:t>
            </a:r>
            <a:r>
              <a:rPr lang="en-US" sz="2800" dirty="0"/>
              <a:t>=</a:t>
            </a:r>
            <a:r>
              <a:rPr lang="pl-PL" sz="2800" dirty="0"/>
              <a:t> -12.5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Pa</a:t>
            </a:r>
            <a:r>
              <a:rPr lang="pl-PL" sz="2800" dirty="0"/>
              <a:t>O2</a:t>
            </a:r>
            <a:r>
              <a:rPr lang="en-US" sz="2800" dirty="0"/>
              <a:t>=</a:t>
            </a:r>
            <a:r>
              <a:rPr lang="pl-PL" sz="2800" dirty="0"/>
              <a:t> 69.0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6248400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Metabolic</a:t>
            </a:r>
            <a:r>
              <a:rPr 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Acidosis with hypoxemia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B0AF"/>
            </a:gs>
            <a:gs pos="5000">
              <a:schemeClr val="accent2">
                <a:tint val="50000"/>
                <a:satMod val="300000"/>
              </a:schemeClr>
            </a:gs>
            <a:gs pos="0">
              <a:schemeClr val="accent2">
                <a:tint val="37000"/>
                <a:satMod val="30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مرحله ششم</a:t>
            </a:r>
            <a:endParaRPr lang="en-US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10000">
                <a:srgbClr val="FFB0AF"/>
              </a:gs>
              <a:gs pos="5000">
                <a:schemeClr val="accent2">
                  <a:tint val="50000"/>
                  <a:satMod val="300000"/>
                </a:schemeClr>
              </a:gs>
              <a:gs pos="15000">
                <a:schemeClr val="accent2">
                  <a:tint val="37000"/>
                  <a:satMod val="300000"/>
                </a:schemeClr>
              </a:gs>
              <a:gs pos="92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/>
          <a:lstStyle/>
          <a:p>
            <a:pPr algn="r" rtl="1"/>
            <a:r>
              <a:rPr lang="ar-SA" dirty="0" smtClean="0"/>
              <a:t>مجددا به </a:t>
            </a:r>
            <a:r>
              <a:rPr lang="en-US" b="1" dirty="0" smtClean="0"/>
              <a:t>PH </a:t>
            </a:r>
            <a:r>
              <a:rPr lang="ar-SA" dirty="0" smtClean="0"/>
              <a:t>نگاه کنید و به این سوال در ذهن خود پاسخ دهید</a:t>
            </a:r>
            <a:r>
              <a:rPr lang="en-US" dirty="0" smtClean="0"/>
              <a:t> :</a:t>
            </a:r>
          </a:p>
          <a:p>
            <a:pPr algn="r" rtl="1"/>
            <a:r>
              <a:rPr lang="ar-SA" dirty="0" smtClean="0"/>
              <a:t>آیا</a:t>
            </a:r>
            <a:r>
              <a:rPr lang="en-US" dirty="0" smtClean="0"/>
              <a:t> PH </a:t>
            </a:r>
            <a:r>
              <a:rPr lang="ar-SA" dirty="0" smtClean="0"/>
              <a:t>نمایانگر حالت جبران شده است یا بدون جبران ؟</a:t>
            </a:r>
            <a:endParaRPr lang="en-US" dirty="0" smtClean="0"/>
          </a:p>
          <a:p>
            <a:pPr algn="r" rtl="1"/>
            <a:r>
              <a:rPr lang="ar-SA" dirty="0" smtClean="0"/>
              <a:t>در زمان تفسیر</a:t>
            </a:r>
            <a:r>
              <a:rPr lang="en-US" dirty="0" smtClean="0"/>
              <a:t> ABG </a:t>
            </a:r>
            <a:r>
              <a:rPr lang="ar-SA" dirty="0" smtClean="0"/>
              <a:t>ممکن است با یکی از 3 حالت زیر روبرو شوید</a:t>
            </a:r>
            <a:r>
              <a:rPr lang="en-US" dirty="0" smtClean="0"/>
              <a:t> :</a:t>
            </a:r>
            <a:endParaRPr lang="fa-IR" dirty="0" smtClean="0"/>
          </a:p>
          <a:p>
            <a:pPr algn="r" rtl="1">
              <a:buFont typeface="Arial" pitchFamily="34" charset="0"/>
              <a:buNone/>
            </a:pPr>
            <a:r>
              <a:rPr lang="ar-SA" b="1" dirty="0" smtClean="0"/>
              <a:t>الف ) بدون جبران</a:t>
            </a: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ar-SA" b="1" dirty="0" smtClean="0"/>
              <a:t>ب ) جبران ناقص</a:t>
            </a: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ar-SA" b="1" dirty="0" smtClean="0"/>
              <a:t>ج ) جبران کامل</a:t>
            </a:r>
            <a:endParaRPr lang="en-US" dirty="0" smtClean="0"/>
          </a:p>
          <a:p>
            <a:pPr algn="r" rt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B0AF"/>
            </a:gs>
            <a:gs pos="5000">
              <a:schemeClr val="accent2">
                <a:tint val="50000"/>
                <a:satMod val="300000"/>
              </a:schemeClr>
            </a:gs>
            <a:gs pos="0">
              <a:schemeClr val="accent2">
                <a:tint val="37000"/>
                <a:satMod val="30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SA" b="1" smtClean="0"/>
              <a:t>الف ) بدون جبران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3" y="2590800"/>
            <a:ext cx="4495800" cy="38862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200" dirty="0" smtClean="0"/>
              <a:t>مثال :1</a:t>
            </a:r>
          </a:p>
          <a:p>
            <a:pPr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PaO2 = 60 mmHg</a:t>
            </a:r>
          </a:p>
          <a:p>
            <a:pPr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PH = 7.25</a:t>
            </a:r>
          </a:p>
          <a:p>
            <a:pPr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PaCo2 = 50 mmHg</a:t>
            </a:r>
          </a:p>
          <a:p>
            <a:pPr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HCO3- = 22 </a:t>
            </a:r>
            <a:r>
              <a:rPr lang="en-US" sz="2200" dirty="0" err="1" smtClean="0"/>
              <a:t>mEq</a:t>
            </a:r>
            <a:r>
              <a:rPr lang="en-US" sz="2200" dirty="0" smtClean="0"/>
              <a:t>/L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200" dirty="0" smtClean="0"/>
              <a:t>توجه به مقدار</a:t>
            </a:r>
            <a:r>
              <a:rPr lang="en-US" sz="2200" dirty="0" smtClean="0"/>
              <a:t> PH </a:t>
            </a:r>
            <a:r>
              <a:rPr lang="ar-SA" sz="2200" dirty="0" smtClean="0"/>
              <a:t>، تشخیص اسیدوز داده می شود، از آنجایی که مقدار بیکربنات طبیعی بوده و تنها</a:t>
            </a:r>
            <a:r>
              <a:rPr lang="en-US" sz="2200" dirty="0" smtClean="0"/>
              <a:t> PaCO2  </a:t>
            </a:r>
            <a:r>
              <a:rPr lang="ar-SA" sz="2200" dirty="0" smtClean="0"/>
              <a:t>افزایش نشان می دهد</a:t>
            </a:r>
            <a:r>
              <a:rPr lang="fa-IR" sz="2200" dirty="0" smtClean="0"/>
              <a:t>(</a:t>
            </a:r>
            <a:r>
              <a:rPr lang="en-US" sz="2200" dirty="0" smtClean="0"/>
              <a:t> </a:t>
            </a:r>
            <a:r>
              <a:rPr lang="ar-SA" sz="2200" dirty="0" smtClean="0"/>
              <a:t>اسیدوز تنفسی</a:t>
            </a:r>
            <a:r>
              <a:rPr lang="fa-IR" sz="2200" dirty="0" smtClean="0"/>
              <a:t>) </a:t>
            </a:r>
            <a:r>
              <a:rPr lang="ar-SA" sz="2200" dirty="0" smtClean="0"/>
              <a:t>تشخیص عبارت است از</a:t>
            </a:r>
            <a:r>
              <a:rPr lang="en-US" sz="2200" dirty="0" smtClean="0"/>
              <a:t> : </a:t>
            </a:r>
            <a:r>
              <a:rPr lang="ar-SA" sz="2200" b="1" dirty="0" smtClean="0">
                <a:solidFill>
                  <a:srgbClr val="FF0000"/>
                </a:solidFill>
              </a:rPr>
              <a:t>آسیدوز تنفسی جبران نشده</a:t>
            </a:r>
            <a:endParaRPr lang="fa-IR" sz="2200" b="1" dirty="0" smtClean="0">
              <a:solidFill>
                <a:srgbClr val="FF0000"/>
              </a:solidFill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267200" cy="38862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rtlCol="0"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200" dirty="0" smtClean="0"/>
              <a:t>مثال 2:</a:t>
            </a:r>
          </a:p>
          <a:p>
            <a:pPr rtl="1" fontAlgn="auto">
              <a:spcAft>
                <a:spcPts val="0"/>
              </a:spcAft>
              <a:defRPr/>
            </a:pPr>
            <a:r>
              <a:rPr lang="en-US" sz="2200" dirty="0" smtClean="0"/>
              <a:t>paO2 = 90 mmHg</a:t>
            </a:r>
          </a:p>
          <a:p>
            <a:pPr rtl="1" fontAlgn="auto">
              <a:spcAft>
                <a:spcPts val="0"/>
              </a:spcAft>
              <a:defRPr/>
            </a:pPr>
            <a:r>
              <a:rPr lang="en-US" sz="2200" dirty="0" smtClean="0"/>
              <a:t>PH = 7.25</a:t>
            </a:r>
          </a:p>
          <a:p>
            <a:pPr rtl="1" fontAlgn="auto">
              <a:spcAft>
                <a:spcPts val="0"/>
              </a:spcAft>
              <a:defRPr/>
            </a:pPr>
            <a:r>
              <a:rPr lang="en-US" sz="2200" dirty="0" smtClean="0"/>
              <a:t>PaCO2 = 40 mmHg</a:t>
            </a:r>
          </a:p>
          <a:p>
            <a:pPr rtl="1" fontAlgn="auto">
              <a:spcAft>
                <a:spcPts val="0"/>
              </a:spcAft>
              <a:defRPr/>
            </a:pPr>
            <a:r>
              <a:rPr lang="en-US" sz="2200" dirty="0" smtClean="0"/>
              <a:t>HCO3- = 17 </a:t>
            </a:r>
            <a:r>
              <a:rPr lang="en-US" sz="2200" dirty="0" err="1" smtClean="0"/>
              <a:t>mEq</a:t>
            </a:r>
            <a:r>
              <a:rPr lang="en-US" sz="2200" dirty="0" smtClean="0"/>
              <a:t>/L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200" dirty="0" smtClean="0"/>
              <a:t>توجه به مقدار</a:t>
            </a:r>
            <a:r>
              <a:rPr lang="en-US" sz="2200" dirty="0" smtClean="0"/>
              <a:t> PH </a:t>
            </a:r>
            <a:r>
              <a:rPr lang="ar-SA" sz="2200" dirty="0" smtClean="0"/>
              <a:t>، تشخیص اسیدوز داده می شود و از آنجایی که</a:t>
            </a:r>
            <a:r>
              <a:rPr lang="fa-IR" sz="2200" dirty="0" smtClean="0"/>
              <a:t> </a:t>
            </a:r>
            <a:r>
              <a:rPr lang="en-US" sz="2200" dirty="0" smtClean="0"/>
              <a:t>PaCO2  </a:t>
            </a:r>
            <a:r>
              <a:rPr lang="ar-SA" sz="2200" dirty="0" smtClean="0"/>
              <a:t>نرمال بوده، مقدار</a:t>
            </a:r>
            <a:r>
              <a:rPr lang="en-US" sz="2200" dirty="0" smtClean="0"/>
              <a:t> HCO3 </a:t>
            </a:r>
            <a:r>
              <a:rPr lang="ar-SA" sz="2200" dirty="0" smtClean="0"/>
              <a:t>کمتر از حد طبیعی است، تشخیص عبارتست از</a:t>
            </a:r>
            <a:r>
              <a:rPr lang="en-US" sz="2200" dirty="0" smtClean="0"/>
              <a:t> : </a:t>
            </a:r>
            <a:r>
              <a:rPr lang="ar-SA" sz="2200" b="1" dirty="0" smtClean="0">
                <a:solidFill>
                  <a:srgbClr val="FF0000"/>
                </a:solidFill>
              </a:rPr>
              <a:t>اسیدوز متابولیک جبران نشده 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457200" y="1066800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400">
                <a:latin typeface="Calibri" pitchFamily="34" charset="0"/>
              </a:rPr>
              <a:t>در این حالت</a:t>
            </a:r>
            <a:r>
              <a:rPr lang="en-US" sz="2400">
                <a:latin typeface="Calibri" pitchFamily="34" charset="0"/>
              </a:rPr>
              <a:t> PH </a:t>
            </a:r>
            <a:r>
              <a:rPr lang="ar-SA" sz="2400">
                <a:latin typeface="Calibri" pitchFamily="34" charset="0"/>
              </a:rPr>
              <a:t>غیر طبیعی بوده </a:t>
            </a:r>
            <a:r>
              <a:rPr lang="en-US" sz="2400">
                <a:latin typeface="Calibri" pitchFamily="34" charset="0"/>
              </a:rPr>
              <a:t>PaCO2 </a:t>
            </a:r>
            <a:r>
              <a:rPr lang="ar-SA" sz="2400">
                <a:latin typeface="Calibri" pitchFamily="34" charset="0"/>
              </a:rPr>
              <a:t>یا </a:t>
            </a:r>
            <a:r>
              <a:rPr lang="en-US" sz="2400">
                <a:latin typeface="Calibri" pitchFamily="34" charset="0"/>
              </a:rPr>
              <a:t>HCO3 </a:t>
            </a:r>
            <a:r>
              <a:rPr lang="ar-SA" sz="2400">
                <a:latin typeface="Calibri" pitchFamily="34" charset="0"/>
              </a:rPr>
              <a:t>نیز غیر طبیعی هستند . در چنین وضعیتی با توجه به مقدار</a:t>
            </a:r>
            <a:r>
              <a:rPr lang="en-US" sz="2400">
                <a:latin typeface="Calibri" pitchFamily="34" charset="0"/>
              </a:rPr>
              <a:t> PH </a:t>
            </a:r>
            <a:r>
              <a:rPr lang="ar-SA" sz="2400">
                <a:latin typeface="Calibri" pitchFamily="34" charset="0"/>
              </a:rPr>
              <a:t>، نوع اختلال</a:t>
            </a:r>
            <a:r>
              <a:rPr lang="en-US" sz="2400">
                <a:latin typeface="Calibri" pitchFamily="34" charset="0"/>
              </a:rPr>
              <a:t> </a:t>
            </a:r>
            <a:r>
              <a:rPr lang="fa-IR" sz="2400">
                <a:latin typeface="Calibri" pitchFamily="34" charset="0"/>
              </a:rPr>
              <a:t>(</a:t>
            </a:r>
            <a:r>
              <a:rPr lang="en-US" sz="2400">
                <a:latin typeface="Calibri" pitchFamily="34" charset="0"/>
              </a:rPr>
              <a:t> </a:t>
            </a:r>
            <a:r>
              <a:rPr lang="ar-SA" sz="2400">
                <a:latin typeface="Calibri" pitchFamily="34" charset="0"/>
              </a:rPr>
              <a:t>اسیدوز یا آلکالوز ) مشخص می گردد</a:t>
            </a:r>
            <a:r>
              <a:rPr lang="fa-IR" sz="2400">
                <a:latin typeface="Calibri" pitchFamily="34" charset="0"/>
              </a:rPr>
              <a:t>. </a:t>
            </a:r>
            <a:r>
              <a:rPr lang="ar-SA" sz="2400">
                <a:latin typeface="Calibri" pitchFamily="34" charset="0"/>
              </a:rPr>
              <a:t> هر کدام از دو پارامتر دیگر یعنی</a:t>
            </a:r>
            <a:r>
              <a:rPr lang="en-US" sz="2400">
                <a:latin typeface="Calibri" pitchFamily="34" charset="0"/>
              </a:rPr>
              <a:t>  PaCO2 </a:t>
            </a:r>
            <a:r>
              <a:rPr lang="ar-SA" sz="2400">
                <a:latin typeface="Calibri" pitchFamily="34" charset="0"/>
              </a:rPr>
              <a:t>یا</a:t>
            </a:r>
            <a:r>
              <a:rPr lang="en-US" sz="2400">
                <a:latin typeface="Calibri" pitchFamily="34" charset="0"/>
              </a:rPr>
              <a:t>  HCO3 </a:t>
            </a:r>
            <a:r>
              <a:rPr lang="ar-SA" sz="2400">
                <a:latin typeface="Calibri" pitchFamily="34" charset="0"/>
              </a:rPr>
              <a:t>نمایانگر نوع اختلال ( تنفسی یا متابولیکی ) خواهند بود</a:t>
            </a:r>
            <a:r>
              <a:rPr lang="en-US" sz="2400">
                <a:latin typeface="Calibri" pitchFamily="34" charset="0"/>
              </a:rPr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B0AF"/>
            </a:gs>
            <a:gs pos="5000">
              <a:schemeClr val="accent2">
                <a:tint val="50000"/>
                <a:satMod val="300000"/>
              </a:schemeClr>
            </a:gs>
            <a:gs pos="0">
              <a:schemeClr val="accent2">
                <a:tint val="37000"/>
                <a:satMod val="30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52400" y="914400"/>
            <a:ext cx="883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812" t="10151" r="12500" b="11519"/>
          <a:stretch>
            <a:fillRect/>
          </a:stretch>
        </p:blipFill>
        <p:spPr bwMode="auto">
          <a:xfrm>
            <a:off x="2590800" y="4038600"/>
            <a:ext cx="3886200" cy="2590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FFB0AF"/>
            </a:gs>
            <a:gs pos="5000">
              <a:schemeClr val="accent2">
                <a:tint val="50000"/>
                <a:satMod val="300000"/>
              </a:schemeClr>
            </a:gs>
            <a:gs pos="0">
              <a:schemeClr val="accent2">
                <a:tint val="37000"/>
                <a:satMod val="30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/>
              <a:t>ب ) جبران ناقص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 rtlCol="0">
            <a:normAutofit fontScale="77500" lnSpcReduction="20000"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در این حالت </a:t>
            </a:r>
            <a:r>
              <a:rPr lang="en-US" dirty="0" smtClean="0"/>
              <a:t>PH </a:t>
            </a:r>
            <a:r>
              <a:rPr lang="ar-SA" dirty="0" smtClean="0"/>
              <a:t>، </a:t>
            </a:r>
            <a:r>
              <a:rPr lang="en-US" dirty="0" smtClean="0"/>
              <a:t>HCO3 </a:t>
            </a:r>
            <a:r>
              <a:rPr lang="ar-SA" dirty="0" smtClean="0"/>
              <a:t>و </a:t>
            </a:r>
            <a:r>
              <a:rPr lang="en-US" dirty="0" smtClean="0"/>
              <a:t>PaCo2 </a:t>
            </a:r>
            <a:r>
              <a:rPr lang="ar-SA" dirty="0" smtClean="0"/>
              <a:t>هر سه غیر طبیعی هستند. این حالت نمایانگر این است که مکانیزمهای جبرانی فعال شده ولی هنوز موفق به اصلاح کامل</a:t>
            </a:r>
            <a:r>
              <a:rPr lang="en-US" dirty="0" smtClean="0"/>
              <a:t> PH </a:t>
            </a:r>
            <a:r>
              <a:rPr lang="ar-SA" dirty="0" smtClean="0"/>
              <a:t>نشده اند</a:t>
            </a:r>
            <a:r>
              <a:rPr lang="en-US" dirty="0" smtClean="0"/>
              <a:t> . </a:t>
            </a:r>
            <a:r>
              <a:rPr lang="ar-SA" dirty="0" smtClean="0"/>
              <a:t>برای تشخیص علت اولیه ( اختلال اولیه ) و مکانیز جبرانی، ابتدا با نگاه کردن به مقادیر</a:t>
            </a:r>
            <a:r>
              <a:rPr lang="en-US" dirty="0" smtClean="0"/>
              <a:t> HCO3</a:t>
            </a:r>
            <a:r>
              <a:rPr lang="ar-SA" dirty="0" smtClean="0"/>
              <a:t> ، </a:t>
            </a:r>
            <a:r>
              <a:rPr lang="en-US" dirty="0" smtClean="0"/>
              <a:t>PaCO2 </a:t>
            </a:r>
            <a:r>
              <a:rPr lang="ar-SA" dirty="0" smtClean="0"/>
              <a:t>نوع اختلال را مشخص کرده، سپس به مقدار</a:t>
            </a:r>
            <a:r>
              <a:rPr lang="en-US" dirty="0" smtClean="0"/>
              <a:t> PH </a:t>
            </a:r>
            <a:r>
              <a:rPr lang="ar-SA" dirty="0" smtClean="0"/>
              <a:t>نگاه می کنیم. در اینجا </a:t>
            </a:r>
            <a:r>
              <a:rPr lang="ar-SA" dirty="0" smtClean="0">
                <a:solidFill>
                  <a:srgbClr val="FF0000"/>
                </a:solidFill>
              </a:rPr>
              <a:t>قانون اول </a:t>
            </a:r>
            <a:r>
              <a:rPr lang="ar-SA" dirty="0" smtClean="0"/>
              <a:t>مطرح می شود</a:t>
            </a:r>
            <a:r>
              <a:rPr lang="en-US" dirty="0" smtClean="0"/>
              <a:t> :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مثال</a:t>
            </a:r>
            <a:r>
              <a:rPr lang="en-US" dirty="0" smtClean="0"/>
              <a:t>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PH = 7.30 ↓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PaCo2 = 25 mmHg ↓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HCO3 - = 12 </a:t>
            </a:r>
            <a:r>
              <a:rPr lang="en-US" dirty="0" err="1" smtClean="0"/>
              <a:t>mEq</a:t>
            </a:r>
            <a:r>
              <a:rPr lang="en-US" dirty="0" smtClean="0"/>
              <a:t>/L ↓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تشخیص</a:t>
            </a:r>
            <a:r>
              <a:rPr lang="en-US" dirty="0" smtClean="0"/>
              <a:t> : </a:t>
            </a:r>
            <a:r>
              <a:rPr lang="ar-SA" dirty="0" smtClean="0"/>
              <a:t>اسیدوز متابولیک با جبران ناقص تنفسی</a:t>
            </a:r>
            <a:endParaRPr lang="en-US" dirty="0" smtClean="0"/>
          </a:p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381000" y="0"/>
          <a:ext cx="8382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28600" y="2590800"/>
            <a:ext cx="838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2400" b="1">
                <a:latin typeface="Calibri" pitchFamily="34" charset="0"/>
              </a:rPr>
              <a:t>در حالت بدون جبران ، دو قانون مطرح مي‌شود:</a:t>
            </a:r>
          </a:p>
          <a:p>
            <a:pPr algn="r" rtl="1"/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قانون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:I </a:t>
            </a:r>
            <a:r>
              <a:rPr lang="en-US" sz="2400" b="1">
                <a:latin typeface="Calibri" pitchFamily="34" charset="0"/>
              </a:rPr>
              <a:t/>
            </a:r>
            <a:br>
              <a:rPr lang="en-US" sz="2400" b="1">
                <a:latin typeface="Calibri" pitchFamily="34" charset="0"/>
              </a:rPr>
            </a:br>
            <a:r>
              <a:rPr lang="ar-SA" sz="2400" b="1">
                <a:latin typeface="Calibri" pitchFamily="34" charset="0"/>
              </a:rPr>
              <a:t>اگر تغييرات</a:t>
            </a:r>
            <a:r>
              <a:rPr lang="en-US" sz="2400" b="1">
                <a:latin typeface="Calibri" pitchFamily="34" charset="0"/>
              </a:rPr>
              <a:t> PH </a:t>
            </a:r>
            <a:r>
              <a:rPr lang="ar-SA" sz="2400" b="1">
                <a:latin typeface="Calibri" pitchFamily="34" charset="0"/>
              </a:rPr>
              <a:t>و</a:t>
            </a:r>
            <a:r>
              <a:rPr lang="en-US" sz="2400" b="1">
                <a:latin typeface="Calibri" pitchFamily="34" charset="0"/>
              </a:rPr>
              <a:t> PaCO2 </a:t>
            </a:r>
            <a:r>
              <a:rPr lang="ar-SA" sz="2400" b="1">
                <a:latin typeface="Calibri" pitchFamily="34" charset="0"/>
              </a:rPr>
              <a:t>در جهت مخالف يكديگر باشد، يك بيماري تنفسي وجود دارد</a:t>
            </a:r>
            <a:r>
              <a:rPr lang="en-US" sz="2400" b="1">
                <a:latin typeface="Calibri" pitchFamily="34" charset="0"/>
              </a:rPr>
              <a:t> :</a:t>
            </a:r>
            <a:endParaRPr lang="fa-IR" sz="2400" b="1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PH = 7.32 PaCO2 = 50 mmHg HCO3 = 24 meq/l</a:t>
            </a:r>
            <a:endParaRPr lang="fa-IR" sz="2400" b="1">
              <a:latin typeface="Calibri" pitchFamily="34" charset="0"/>
            </a:endParaRPr>
          </a:p>
          <a:p>
            <a:pPr algn="r" rtl="1"/>
            <a:r>
              <a:rPr lang="en-US" sz="2400" b="1">
                <a:latin typeface="Calibri" pitchFamily="34" charset="0"/>
              </a:rPr>
              <a:t/>
            </a:r>
            <a:br>
              <a:rPr lang="en-US" sz="2400" b="1">
                <a:latin typeface="Calibri" pitchFamily="34" charset="0"/>
              </a:rPr>
            </a:br>
            <a:r>
              <a:rPr lang="ar-SA" sz="2400" b="1">
                <a:solidFill>
                  <a:srgbClr val="FF0000"/>
                </a:solidFill>
                <a:latin typeface="Calibri" pitchFamily="34" charset="0"/>
              </a:rPr>
              <a:t>قانون</a:t>
            </a: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 :II </a:t>
            </a:r>
            <a:r>
              <a:rPr lang="en-US" sz="2400" b="1">
                <a:latin typeface="Calibri" pitchFamily="34" charset="0"/>
              </a:rPr>
              <a:t/>
            </a:r>
            <a:br>
              <a:rPr lang="en-US" sz="2400" b="1">
                <a:latin typeface="Calibri" pitchFamily="34" charset="0"/>
              </a:rPr>
            </a:br>
            <a:r>
              <a:rPr lang="ar-SA" sz="2400" b="1">
                <a:latin typeface="Calibri" pitchFamily="34" charset="0"/>
              </a:rPr>
              <a:t>اگر تغييرات</a:t>
            </a:r>
            <a:r>
              <a:rPr lang="en-US" sz="2400" b="1">
                <a:latin typeface="Calibri" pitchFamily="34" charset="0"/>
              </a:rPr>
              <a:t> PH </a:t>
            </a:r>
            <a:r>
              <a:rPr lang="ar-SA" sz="2400" b="1">
                <a:latin typeface="Calibri" pitchFamily="34" charset="0"/>
              </a:rPr>
              <a:t>و</a:t>
            </a:r>
            <a:r>
              <a:rPr lang="en-US" sz="2400" b="1">
                <a:latin typeface="Calibri" pitchFamily="34" charset="0"/>
              </a:rPr>
              <a:t> HCO3- </a:t>
            </a:r>
            <a:r>
              <a:rPr lang="ar-SA" sz="2400" b="1">
                <a:latin typeface="Calibri" pitchFamily="34" charset="0"/>
              </a:rPr>
              <a:t>هم جهت باشند، يك بيماري متابوليك وجود دارد</a:t>
            </a:r>
            <a:r>
              <a:rPr lang="en-US" sz="2400" b="1">
                <a:latin typeface="Calibri" pitchFamily="34" charset="0"/>
              </a:rPr>
              <a:t> :</a:t>
            </a:r>
            <a:endParaRPr lang="fa-IR" sz="2400" b="1">
              <a:latin typeface="Calibri" pitchFamily="34" charset="0"/>
            </a:endParaRPr>
          </a:p>
          <a:p>
            <a:pPr rtl="1"/>
            <a:r>
              <a:rPr lang="en-US" sz="2400" b="1">
                <a:latin typeface="Calibri" pitchFamily="34" charset="0"/>
              </a:rPr>
              <a:t/>
            </a:r>
            <a:br>
              <a:rPr lang="en-US" sz="2400" b="1">
                <a:latin typeface="Calibri" pitchFamily="34" charset="0"/>
              </a:rPr>
            </a:br>
            <a:r>
              <a:rPr lang="en-US" sz="2400" b="1">
                <a:latin typeface="Calibri" pitchFamily="34" charset="0"/>
              </a:rPr>
              <a:t>PH = 7.32 PaCO2 = 40 mmHg HCO3- = 18 meq/l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/>
              <a:t>ب ) جبران ناقص</a:t>
            </a:r>
            <a:endParaRPr lang="en-US" smtClean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1295400"/>
          <a:ext cx="8229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1066800" y="3733800"/>
            <a:ext cx="7239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400" b="1">
                <a:latin typeface="Calibri" pitchFamily="34" charset="0"/>
              </a:rPr>
              <a:t>قانون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en-US" sz="2400">
                <a:latin typeface="Calibri" pitchFamily="34" charset="0"/>
              </a:rPr>
              <a:t>:</a:t>
            </a:r>
            <a:r>
              <a:rPr lang="en-US" sz="2400" b="1">
                <a:latin typeface="Calibri" pitchFamily="34" charset="0"/>
              </a:rPr>
              <a:t>III </a:t>
            </a:r>
            <a:r>
              <a:rPr lang="ar-SA" sz="2400">
                <a:latin typeface="Calibri" pitchFamily="34" charset="0"/>
              </a:rPr>
              <a:t>اگر تغییرات</a:t>
            </a:r>
            <a:r>
              <a:rPr lang="en-US" sz="2400">
                <a:latin typeface="Calibri" pitchFamily="34" charset="0"/>
              </a:rPr>
              <a:t> PaCO2 </a:t>
            </a:r>
            <a:r>
              <a:rPr lang="ar-SA" sz="2400">
                <a:latin typeface="Calibri" pitchFamily="34" charset="0"/>
              </a:rPr>
              <a:t>و</a:t>
            </a:r>
            <a:r>
              <a:rPr lang="en-US" sz="2400">
                <a:latin typeface="Calibri" pitchFamily="34" charset="0"/>
              </a:rPr>
              <a:t> HCo3 </a:t>
            </a:r>
            <a:r>
              <a:rPr lang="ar-SA" sz="2400">
                <a:latin typeface="Calibri" pitchFamily="34" charset="0"/>
              </a:rPr>
              <a:t>هم جهت باشند، بدن در حالت جبران عدم تعادل است</a:t>
            </a:r>
            <a:r>
              <a:rPr lang="en-US" sz="2400">
                <a:latin typeface="Calibri" pitchFamily="34" charset="0"/>
              </a:rPr>
              <a:t> .</a:t>
            </a:r>
          </a:p>
          <a:p>
            <a:r>
              <a:rPr lang="en-US" b="1">
                <a:latin typeface="Calibri" pitchFamily="34" charset="0"/>
              </a:rPr>
              <a:t>PH = 7.30 </a:t>
            </a:r>
          </a:p>
          <a:p>
            <a:r>
              <a:rPr lang="en-US" b="1">
                <a:latin typeface="Calibri" pitchFamily="34" charset="0"/>
              </a:rPr>
              <a:t>PaCO2 = 25</a:t>
            </a:r>
          </a:p>
          <a:p>
            <a:pPr rtl="1"/>
            <a:r>
              <a:rPr lang="en-US" b="1">
                <a:latin typeface="Calibri" pitchFamily="34" charset="0"/>
              </a:rPr>
              <a:t> mmHg HCO3- = 12 meq/l</a:t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pPr algn="r" rtl="1"/>
            <a:r>
              <a:rPr lang="ar-SA" b="1">
                <a:latin typeface="Calibri" pitchFamily="34" charset="0"/>
              </a:rPr>
              <a:t>در اين مثال يك بيماري متابوليك وجود دارد. كاهش</a:t>
            </a:r>
            <a:r>
              <a:rPr lang="en-US" b="1">
                <a:latin typeface="Calibri" pitchFamily="34" charset="0"/>
              </a:rPr>
              <a:t> PaCO2 </a:t>
            </a:r>
            <a:r>
              <a:rPr lang="ar-SA" b="1">
                <a:latin typeface="Calibri" pitchFamily="34" charset="0"/>
              </a:rPr>
              <a:t>يك مكانيسم جبراني است و تشخيص اسيدوز متابوليك با جبران ناقص سيستم تنفسي مي باشد</a:t>
            </a:r>
            <a:r>
              <a:rPr lang="en-US" b="1"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34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71663"/>
            <a:ext cx="8915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45000">
              <a:schemeClr val="accent6">
                <a:lumMod val="45000"/>
                <a:lumOff val="55000"/>
              </a:schemeClr>
            </a:gs>
            <a:gs pos="32000">
              <a:schemeClr val="accent6">
                <a:lumMod val="45000"/>
                <a:lumOff val="55000"/>
              </a:schemeClr>
            </a:gs>
            <a:gs pos="68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/>
              <a:t>ج ) جبران کامل</a:t>
            </a:r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r" rtl="1"/>
            <a:r>
              <a:rPr lang="ar-SA" sz="2400" b="1" dirty="0" smtClean="0"/>
              <a:t>در این حالت </a:t>
            </a:r>
            <a:r>
              <a:rPr lang="en-US" sz="2400" b="1" dirty="0" smtClean="0"/>
              <a:t>PH </a:t>
            </a:r>
            <a:r>
              <a:rPr lang="ar-SA" sz="2400" b="1" dirty="0" smtClean="0"/>
              <a:t>طبیعی ، ولی </a:t>
            </a:r>
            <a:r>
              <a:rPr lang="en-US" sz="2400" b="1" dirty="0" smtClean="0"/>
              <a:t>PaCO2 </a:t>
            </a:r>
            <a:r>
              <a:rPr lang="ar-SA" sz="2400" b="1" dirty="0" smtClean="0"/>
              <a:t>و </a:t>
            </a:r>
            <a:r>
              <a:rPr lang="en-US" sz="2400" b="1" dirty="0" smtClean="0"/>
              <a:t>HCO3 </a:t>
            </a:r>
            <a:r>
              <a:rPr lang="ar-SA" sz="2400" b="1" dirty="0" smtClean="0"/>
              <a:t>هر دو غیر طبیعی هستند . این حالت نمایانگر آن است که فعالیت مکانیزم های جبرانی موجب برگرداندن</a:t>
            </a:r>
            <a:r>
              <a:rPr lang="en-US" sz="2400" b="1" dirty="0" smtClean="0"/>
              <a:t> PH </a:t>
            </a:r>
            <a:r>
              <a:rPr lang="ar-SA" sz="2400" b="1" dirty="0" smtClean="0"/>
              <a:t>به سطح طبیعی شده است</a:t>
            </a:r>
            <a:r>
              <a:rPr lang="fa-IR" sz="2400" b="1" dirty="0" smtClean="0"/>
              <a:t>.</a:t>
            </a:r>
          </a:p>
          <a:p>
            <a:pPr algn="r" rtl="1"/>
            <a:endParaRPr lang="en-US" sz="1800" dirty="0" smtClean="0"/>
          </a:p>
          <a:p>
            <a:pPr algn="r" rtl="1">
              <a:buFont typeface="Arial" pitchFamily="34" charset="0"/>
              <a:buNone/>
            </a:pPr>
            <a:r>
              <a:rPr lang="en-US" sz="1800" dirty="0" smtClean="0"/>
              <a:t> </a:t>
            </a:r>
            <a:endParaRPr lang="en-US" sz="2400" dirty="0" smtClean="0"/>
          </a:p>
          <a:p>
            <a:pPr algn="just"/>
            <a:r>
              <a:rPr lang="ar-SA" sz="2400" dirty="0" smtClean="0"/>
              <a:t>مثال</a:t>
            </a:r>
            <a:r>
              <a:rPr lang="fa-IR" sz="2400" dirty="0" smtClean="0"/>
              <a:t>                                                                                             </a:t>
            </a:r>
            <a:r>
              <a:rPr lang="en-US" sz="2400" dirty="0" smtClean="0"/>
              <a:t>PH = 7.42</a:t>
            </a:r>
            <a:r>
              <a:rPr lang="fa-IR" sz="2400" dirty="0" smtClean="0"/>
              <a:t>   </a:t>
            </a:r>
            <a:r>
              <a:rPr lang="en-US" sz="2400" dirty="0" smtClean="0"/>
              <a:t>normal</a:t>
            </a:r>
          </a:p>
          <a:p>
            <a:pPr rtl="1">
              <a:buFont typeface="Arial" pitchFamily="34" charset="0"/>
              <a:buNone/>
            </a:pPr>
            <a:r>
              <a:rPr lang="en-US" sz="2400" dirty="0" smtClean="0"/>
              <a:t>PaCO2 = 50 mmHg ↑</a:t>
            </a:r>
          </a:p>
          <a:p>
            <a:pPr rtl="1">
              <a:buFont typeface="Arial" pitchFamily="34" charset="0"/>
              <a:buNone/>
            </a:pPr>
            <a:r>
              <a:rPr lang="en-US" sz="2400" dirty="0" smtClean="0"/>
              <a:t>HCO3 - = 32 </a:t>
            </a:r>
            <a:r>
              <a:rPr lang="en-US" sz="2400" dirty="0" err="1" smtClean="0"/>
              <a:t>mEq</a:t>
            </a:r>
            <a:r>
              <a:rPr lang="en-US" sz="2400" dirty="0" smtClean="0"/>
              <a:t>/L ↑</a:t>
            </a:r>
          </a:p>
          <a:p>
            <a:pPr algn="r" rtl="1"/>
            <a:endParaRPr lang="en-US" sz="2400" dirty="0" smtClean="0"/>
          </a:p>
          <a:p>
            <a:pPr algn="r" rtl="1"/>
            <a:r>
              <a:rPr lang="ar-SA" sz="2400" dirty="0" smtClean="0"/>
              <a:t>تشخیص</a:t>
            </a:r>
            <a:r>
              <a:rPr lang="en-US" sz="2400" dirty="0" smtClean="0"/>
              <a:t> : </a:t>
            </a:r>
            <a:r>
              <a:rPr lang="ar-SA" sz="2400" dirty="0" smtClean="0"/>
              <a:t>آلکالوز متابولیک ، اسیدوز تنفسی ، </a:t>
            </a:r>
            <a:r>
              <a:rPr lang="ar-SA" sz="2400" b="1" dirty="0" smtClean="0"/>
              <a:t>جبران کامل </a:t>
            </a:r>
            <a:r>
              <a:rPr lang="en-US" sz="2400" dirty="0" smtClean="0"/>
              <a:t>.</a:t>
            </a:r>
          </a:p>
          <a:p>
            <a:pPr algn="r" rtl="1"/>
            <a:r>
              <a:rPr lang="ar-SA" sz="2400" dirty="0" smtClean="0"/>
              <a:t>بیماری اولیه</a:t>
            </a:r>
            <a:r>
              <a:rPr lang="en-US" sz="2400" dirty="0" smtClean="0"/>
              <a:t> : </a:t>
            </a:r>
            <a:r>
              <a:rPr lang="ar-SA" sz="2400" dirty="0" smtClean="0"/>
              <a:t>آلکالوز متابولیک </a:t>
            </a:r>
            <a:r>
              <a:rPr lang="fa-IR" sz="2400" dirty="0" smtClean="0"/>
              <a:t>(</a:t>
            </a:r>
            <a:r>
              <a:rPr lang="en-US" sz="2400" dirty="0" smtClean="0"/>
              <a:t> </a:t>
            </a:r>
            <a:r>
              <a:rPr lang="ar-SA" sz="2400" dirty="0" smtClean="0"/>
              <a:t>با </a:t>
            </a:r>
            <a:r>
              <a:rPr lang="ar-SA" sz="2400" b="1" dirty="0" smtClean="0"/>
              <a:t>جبران کامل</a:t>
            </a:r>
            <a:r>
              <a:rPr lang="fa-IR" sz="2400" b="1" dirty="0" smtClean="0"/>
              <a:t>)</a:t>
            </a:r>
            <a:endParaRPr lang="en-US" sz="2400" dirty="0" smtClean="0"/>
          </a:p>
          <a:p>
            <a:pPr algn="r"/>
            <a:endParaRPr lang="en-US" sz="1800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45000">
              <a:schemeClr val="accent6">
                <a:lumMod val="45000"/>
                <a:lumOff val="55000"/>
              </a:schemeClr>
            </a:gs>
            <a:gs pos="32000">
              <a:schemeClr val="accent6">
                <a:lumMod val="45000"/>
                <a:lumOff val="55000"/>
              </a:schemeClr>
            </a:gs>
            <a:gs pos="68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>
          <a:xfrm>
            <a:off x="76200" y="5410200"/>
            <a:ext cx="8686800" cy="1143000"/>
          </a:xfrm>
        </p:spPr>
        <p:txBody>
          <a:bodyPr rtlCol="0">
            <a:normAutofit fontScale="90000"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en-US" sz="3600" dirty="0" smtClean="0">
                <a:cs typeface="B Nazanin" pitchFamily="2" charset="-78"/>
              </a:rPr>
              <a:t>pH</a:t>
            </a:r>
            <a:r>
              <a:rPr lang="fa-IR" sz="3600" dirty="0" smtClean="0">
                <a:cs typeface="B Nazanin" pitchFamily="2" charset="-78"/>
              </a:rPr>
              <a:t> طبیعی اما</a:t>
            </a:r>
            <a:r>
              <a:rPr lang="en-US" sz="3600" dirty="0" smtClean="0">
                <a:cs typeface="B Nazanin" pitchFamily="2" charset="-78"/>
              </a:rPr>
              <a:t>Pa CO2 </a:t>
            </a:r>
            <a:r>
              <a:rPr lang="fa-IR" sz="3600" dirty="0" smtClean="0">
                <a:cs typeface="B Nazanin" pitchFamily="2" charset="-78"/>
              </a:rPr>
              <a:t>با </a:t>
            </a:r>
            <a:r>
              <a:rPr lang="en-US" sz="3600" dirty="0" smtClean="0">
                <a:cs typeface="B Nazanin" pitchFamily="2" charset="-78"/>
              </a:rPr>
              <a:t>Hco⁻3</a:t>
            </a:r>
            <a:r>
              <a:rPr lang="fa-IR" sz="3600" dirty="0" smtClean="0">
                <a:cs typeface="B Nazanin" pitchFamily="2" charset="-78"/>
              </a:rPr>
              <a:t>  غیر طبیعی است.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04800" y="3276600"/>
            <a:ext cx="8305800" cy="1938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400" b="1">
                <a:latin typeface="Calibri" pitchFamily="34" charset="0"/>
              </a:rPr>
              <a:t>قانون</a:t>
            </a:r>
            <a:r>
              <a:rPr lang="en-US" sz="2400" b="1">
                <a:latin typeface="Calibri" pitchFamily="34" charset="0"/>
              </a:rPr>
              <a:t> :IV </a:t>
            </a:r>
            <a:r>
              <a:rPr lang="ar-SA" sz="2400">
                <a:latin typeface="Calibri" pitchFamily="34" charset="0"/>
              </a:rPr>
              <a:t>در وضعیت جبران کامل</a:t>
            </a:r>
            <a:r>
              <a:rPr lang="fa-IR" sz="2400">
                <a:latin typeface="Calibri" pitchFamily="34" charset="0"/>
              </a:rPr>
              <a:t>،</a:t>
            </a:r>
            <a:r>
              <a:rPr lang="ar-SA" sz="2400">
                <a:latin typeface="Calibri" pitchFamily="34" charset="0"/>
              </a:rPr>
              <a:t> برای تشخیص علت اولیه ( اختلال اولیه و مکانیزم جبرانی ) ابتدا یا نگاه کردن به مقادیر</a:t>
            </a:r>
            <a:r>
              <a:rPr lang="en-US" sz="2400">
                <a:latin typeface="Calibri" pitchFamily="34" charset="0"/>
              </a:rPr>
              <a:t> HCO3 - </a:t>
            </a:r>
            <a:r>
              <a:rPr lang="ar-SA" sz="2400">
                <a:latin typeface="Calibri" pitchFamily="34" charset="0"/>
              </a:rPr>
              <a:t>، </a:t>
            </a:r>
            <a:r>
              <a:rPr lang="en-US" sz="2400">
                <a:latin typeface="Calibri" pitchFamily="34" charset="0"/>
              </a:rPr>
              <a:t>BE </a:t>
            </a:r>
            <a:r>
              <a:rPr lang="ar-SA" sz="2400">
                <a:latin typeface="Calibri" pitchFamily="34" charset="0"/>
              </a:rPr>
              <a:t>و</a:t>
            </a:r>
            <a:r>
              <a:rPr lang="en-US" sz="2400">
                <a:latin typeface="Calibri" pitchFamily="34" charset="0"/>
              </a:rPr>
              <a:t> PaCO2 </a:t>
            </a:r>
            <a:r>
              <a:rPr lang="ar-SA" sz="2400">
                <a:latin typeface="Calibri" pitchFamily="34" charset="0"/>
              </a:rPr>
              <a:t>نوع اختلال را مشخص کرده ، سپس به مقدار</a:t>
            </a:r>
            <a:r>
              <a:rPr lang="en-US" sz="2400">
                <a:latin typeface="Calibri" pitchFamily="34" charset="0"/>
              </a:rPr>
              <a:t> PH </a:t>
            </a:r>
            <a:r>
              <a:rPr lang="ar-SA" sz="2400">
                <a:latin typeface="Calibri" pitchFamily="34" charset="0"/>
              </a:rPr>
              <a:t>نگاه می کنیم</a:t>
            </a:r>
            <a:r>
              <a:rPr lang="en-US" sz="2400">
                <a:latin typeface="Calibri" pitchFamily="34" charset="0"/>
              </a:rPr>
              <a:t> :</a:t>
            </a:r>
          </a:p>
          <a:p>
            <a:pPr algn="r" rtl="1"/>
            <a:r>
              <a:rPr lang="fa-IR" sz="2400">
                <a:latin typeface="Calibri" pitchFamily="34" charset="0"/>
              </a:rPr>
              <a:t>1. </a:t>
            </a:r>
            <a:r>
              <a:rPr lang="ar-SA" sz="2400">
                <a:latin typeface="Calibri" pitchFamily="34" charset="0"/>
              </a:rPr>
              <a:t>در صورتیکه میزان</a:t>
            </a:r>
            <a:r>
              <a:rPr lang="en-US" sz="2400">
                <a:latin typeface="Calibri" pitchFamily="34" charset="0"/>
              </a:rPr>
              <a:t> PH </a:t>
            </a:r>
            <a:r>
              <a:rPr lang="ar-SA" sz="2400">
                <a:latin typeface="Calibri" pitchFamily="34" charset="0"/>
              </a:rPr>
              <a:t>بین</a:t>
            </a:r>
            <a:r>
              <a:rPr lang="en-US" sz="2400">
                <a:latin typeface="Calibri" pitchFamily="34" charset="0"/>
              </a:rPr>
              <a:t> 7.35 – 7.40 </a:t>
            </a:r>
            <a:r>
              <a:rPr lang="ar-SA" sz="2400">
                <a:latin typeface="Calibri" pitchFamily="34" charset="0"/>
              </a:rPr>
              <a:t>بوده ، علت اولیه </a:t>
            </a:r>
            <a:r>
              <a:rPr lang="ar-SA" sz="2400" b="1">
                <a:latin typeface="Calibri" pitchFamily="34" charset="0"/>
              </a:rPr>
              <a:t>اسیدوز </a:t>
            </a:r>
            <a:r>
              <a:rPr lang="ar-SA" sz="2400">
                <a:latin typeface="Calibri" pitchFamily="34" charset="0"/>
              </a:rPr>
              <a:t>است</a:t>
            </a:r>
            <a:r>
              <a:rPr lang="en-US" sz="2400">
                <a:latin typeface="Calibri" pitchFamily="34" charset="0"/>
              </a:rPr>
              <a:t> .</a:t>
            </a:r>
          </a:p>
          <a:p>
            <a:pPr algn="r" rtl="1"/>
            <a:r>
              <a:rPr lang="fa-IR" sz="2400">
                <a:latin typeface="Calibri" pitchFamily="34" charset="0"/>
              </a:rPr>
              <a:t>2. </a:t>
            </a:r>
            <a:r>
              <a:rPr lang="en-US" sz="2400">
                <a:latin typeface="Calibri" pitchFamily="34" charset="0"/>
              </a:rPr>
              <a:t> </a:t>
            </a:r>
            <a:r>
              <a:rPr lang="ar-SA" sz="2400">
                <a:latin typeface="Calibri" pitchFamily="34" charset="0"/>
              </a:rPr>
              <a:t>در صورتیکه میزان</a:t>
            </a:r>
            <a:r>
              <a:rPr lang="en-US" sz="2400">
                <a:latin typeface="Calibri" pitchFamily="34" charset="0"/>
              </a:rPr>
              <a:t> PH </a:t>
            </a:r>
            <a:r>
              <a:rPr lang="ar-SA" sz="2400">
                <a:latin typeface="Calibri" pitchFamily="34" charset="0"/>
              </a:rPr>
              <a:t>بین</a:t>
            </a:r>
            <a:r>
              <a:rPr lang="en-US" sz="2400">
                <a:latin typeface="Calibri" pitchFamily="34" charset="0"/>
              </a:rPr>
              <a:t> 7.45 – 7.40 </a:t>
            </a:r>
            <a:r>
              <a:rPr lang="ar-SA" sz="2400">
                <a:latin typeface="Calibri" pitchFamily="34" charset="0"/>
              </a:rPr>
              <a:t>بوده ، علت اولیه </a:t>
            </a:r>
            <a:r>
              <a:rPr lang="ar-SA" sz="2400" b="1">
                <a:latin typeface="Calibri" pitchFamily="34" charset="0"/>
              </a:rPr>
              <a:t>آلکالوز </a:t>
            </a:r>
            <a:r>
              <a:rPr lang="ar-SA" sz="2400">
                <a:latin typeface="Calibri" pitchFamily="34" charset="0"/>
              </a:rPr>
              <a:t>است</a:t>
            </a:r>
            <a:r>
              <a:rPr lang="en-US" sz="2400">
                <a:latin typeface="Calibri" pitchFamily="34" charset="0"/>
              </a:rPr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اهمیت تفسیر </a:t>
            </a:r>
            <a:r>
              <a:rPr lang="en-US" dirty="0" smtClean="0"/>
              <a:t>ABG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تغییر در استانداردهای مراقبتی</a:t>
            </a:r>
          </a:p>
          <a:p>
            <a:pPr algn="r" rtl="1"/>
            <a:r>
              <a:rPr lang="fa-IR" dirty="0" smtClean="0"/>
              <a:t>تغییر در نقش های پرستاران</a:t>
            </a:r>
          </a:p>
          <a:p>
            <a:pPr algn="r" rtl="1"/>
            <a:r>
              <a:rPr lang="fa-IR" dirty="0" smtClean="0"/>
              <a:t>تخصصی شدن پرستاری</a:t>
            </a:r>
          </a:p>
          <a:p>
            <a:pPr algn="r" rtl="1"/>
            <a:r>
              <a:rPr lang="fa-IR" dirty="0" smtClean="0"/>
              <a:t>مراقبت از بیماران بدحال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45000">
              <a:schemeClr val="accent6">
                <a:lumMod val="45000"/>
                <a:lumOff val="55000"/>
              </a:schemeClr>
            </a:gs>
            <a:gs pos="32000">
              <a:schemeClr val="accent6">
                <a:lumMod val="45000"/>
                <a:lumOff val="55000"/>
              </a:schemeClr>
            </a:gs>
            <a:gs pos="68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89154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pH 7.51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pCO2 39.4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 31.3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B.E. +7.5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Pa</a:t>
            </a:r>
            <a:r>
              <a:rPr lang="pl-PL" sz="2800" dirty="0" smtClean="0"/>
              <a:t>O2 </a:t>
            </a:r>
            <a:r>
              <a:rPr lang="pl-PL" sz="2800" dirty="0"/>
              <a:t>77.3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4840288"/>
            <a:ext cx="6248400" cy="95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Uncompensated Metabolic Alkalosis with hypoxemia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1524000"/>
            <a:ext cx="2057400" cy="2246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pH 7.18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pCO2 42.0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 15.0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B.E. -12.5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Pa</a:t>
            </a:r>
            <a:r>
              <a:rPr lang="pl-PL" sz="2800" dirty="0" smtClean="0"/>
              <a:t>O2 </a:t>
            </a:r>
            <a:r>
              <a:rPr lang="pl-PL" sz="2800" dirty="0"/>
              <a:t>69.0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235200"/>
            <a:ext cx="6248400" cy="954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Uncompensated Metabolic Acidosis with hypoxemia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pH </a:t>
            </a:r>
            <a:r>
              <a:rPr lang="pl-PL" sz="2800" dirty="0" smtClean="0"/>
              <a:t>7.3</a:t>
            </a:r>
            <a:r>
              <a:rPr lang="en-US" sz="2800" dirty="0" smtClean="0"/>
              <a:t>2</a:t>
            </a:r>
            <a:r>
              <a:rPr lang="pl-PL" sz="2800" dirty="0" smtClean="0"/>
              <a:t> </a:t>
            </a:r>
            <a:endParaRPr lang="pl-PL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pCO2 </a:t>
            </a:r>
            <a:r>
              <a:rPr lang="en-US" sz="2800" dirty="0" smtClean="0"/>
              <a:t>61</a:t>
            </a:r>
            <a:r>
              <a:rPr lang="pl-PL" sz="2800" dirty="0" smtClean="0"/>
              <a:t> </a:t>
            </a:r>
            <a:endParaRPr lang="pl-PL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 </a:t>
            </a:r>
            <a:r>
              <a:rPr lang="pl-PL" sz="2800" dirty="0" smtClean="0"/>
              <a:t>26.</a:t>
            </a:r>
            <a:r>
              <a:rPr lang="en-US" sz="2800" dirty="0" smtClean="0"/>
              <a:t>3</a:t>
            </a:r>
            <a:r>
              <a:rPr lang="pl-PL" sz="2800" dirty="0" smtClean="0"/>
              <a:t> </a:t>
            </a:r>
            <a:endParaRPr lang="pl-PL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B.E. +</a:t>
            </a:r>
            <a:r>
              <a:rPr lang="pl-PL" sz="2800" dirty="0" smtClean="0"/>
              <a:t>1.</a:t>
            </a:r>
            <a:r>
              <a:rPr lang="en-US" sz="2800" dirty="0" smtClean="0"/>
              <a:t>7</a:t>
            </a:r>
            <a:r>
              <a:rPr lang="pl-PL" sz="2800" dirty="0" smtClean="0"/>
              <a:t> </a:t>
            </a:r>
            <a:endParaRPr lang="pl-PL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Pa</a:t>
            </a:r>
            <a:r>
              <a:rPr lang="pl-PL" sz="2800" smtClean="0"/>
              <a:t>O2 7</a:t>
            </a:r>
            <a:r>
              <a:rPr lang="en-US" sz="2800" smtClean="0"/>
              <a:t>2</a:t>
            </a:r>
            <a:r>
              <a:rPr lang="pl-PL" sz="2800" smtClean="0"/>
              <a:t> </a:t>
            </a:r>
            <a:endParaRPr lang="pl-PL" sz="2800" dirty="0"/>
          </a:p>
        </p:txBody>
      </p:sp>
      <p:sp>
        <p:nvSpPr>
          <p:cNvPr id="5" name="Rectangle 4"/>
          <p:cNvSpPr/>
          <p:nvPr/>
        </p:nvSpPr>
        <p:spPr>
          <a:xfrm>
            <a:off x="2590800" y="4840288"/>
            <a:ext cx="6248400" cy="95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Uncompensated Respiratory Acidosis with hypoxemia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0" y="1524000"/>
            <a:ext cx="2057400" cy="2246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pH 7.31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pCO2 58.5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HCO3 26.1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/>
              <a:t>B.E. +1.6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Pa</a:t>
            </a:r>
            <a:r>
              <a:rPr lang="pl-PL" sz="2800" dirty="0" smtClean="0"/>
              <a:t>O2 </a:t>
            </a:r>
            <a:r>
              <a:rPr lang="pl-PL" sz="2800" dirty="0"/>
              <a:t>74.5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6248400" cy="954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+mn-cs"/>
              </a:rPr>
              <a:t>Uncompensated Respiratory Acidosis with hypoxemia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smtClean="0"/>
              <a:t>P</a:t>
            </a:r>
            <a:r>
              <a:rPr lang="pl-PL" sz="2800" dirty="0" smtClean="0"/>
              <a:t>H</a:t>
            </a:r>
            <a:r>
              <a:rPr lang="en-US" sz="2800" dirty="0" smtClean="0"/>
              <a:t>=</a:t>
            </a:r>
            <a:r>
              <a:rPr lang="pl-PL" sz="2800" dirty="0" smtClean="0"/>
              <a:t> 7.07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CO2</a:t>
            </a:r>
            <a:r>
              <a:rPr lang="en-US" sz="2800" dirty="0" smtClean="0"/>
              <a:t>=</a:t>
            </a:r>
            <a:r>
              <a:rPr lang="pl-PL" sz="2800" dirty="0" smtClean="0"/>
              <a:t> 11.4 </a:t>
            </a:r>
          </a:p>
          <a:p>
            <a:r>
              <a:rPr lang="pl-PL" sz="2800" dirty="0" smtClean="0"/>
              <a:t>HCO3</a:t>
            </a:r>
            <a:r>
              <a:rPr lang="en-US" sz="2800" dirty="0" smtClean="0"/>
              <a:t>=</a:t>
            </a:r>
            <a:r>
              <a:rPr lang="pl-PL" sz="2800" dirty="0" smtClean="0"/>
              <a:t> 3.1 </a:t>
            </a:r>
          </a:p>
          <a:p>
            <a:r>
              <a:rPr lang="pl-PL" sz="2800" dirty="0" smtClean="0"/>
              <a:t>B.E</a:t>
            </a:r>
            <a:r>
              <a:rPr lang="en-US" sz="2800" dirty="0" smtClean="0"/>
              <a:t>=</a:t>
            </a:r>
            <a:r>
              <a:rPr lang="pl-PL" sz="2800" dirty="0" smtClean="0"/>
              <a:t> -26.3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O2 </a:t>
            </a:r>
            <a:r>
              <a:rPr lang="en-US" sz="2800" dirty="0" smtClean="0"/>
              <a:t>=</a:t>
            </a:r>
            <a:r>
              <a:rPr lang="pl-PL" sz="2800" dirty="0" smtClean="0"/>
              <a:t>115.1 </a:t>
            </a:r>
            <a:endParaRPr lang="pl-PL" sz="2800" dirty="0"/>
          </a:p>
        </p:txBody>
      </p:sp>
      <p:sp>
        <p:nvSpPr>
          <p:cNvPr id="5" name="Rectangle 4"/>
          <p:cNvSpPr/>
          <p:nvPr/>
        </p:nvSpPr>
        <p:spPr>
          <a:xfrm>
            <a:off x="2590800" y="4419600"/>
            <a:ext cx="624840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Partially Compensated Metabolic Acidosis -the patient is hyperventilating, causing an elevated PaO2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524000"/>
            <a:ext cx="20574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smtClean="0"/>
              <a:t>P</a:t>
            </a:r>
            <a:r>
              <a:rPr lang="pl-PL" sz="2800" dirty="0" smtClean="0"/>
              <a:t>H</a:t>
            </a:r>
            <a:r>
              <a:rPr lang="en-US" sz="2800" dirty="0" smtClean="0"/>
              <a:t>=</a:t>
            </a:r>
            <a:r>
              <a:rPr lang="pl-PL" sz="2800" dirty="0" smtClean="0"/>
              <a:t> 7.59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CO2</a:t>
            </a:r>
            <a:r>
              <a:rPr lang="en-US" sz="2800" dirty="0" smtClean="0"/>
              <a:t>=</a:t>
            </a:r>
            <a:r>
              <a:rPr lang="pl-PL" sz="2800" dirty="0" smtClean="0"/>
              <a:t> 49.0 </a:t>
            </a:r>
          </a:p>
          <a:p>
            <a:r>
              <a:rPr lang="pl-PL" sz="2800" dirty="0" smtClean="0"/>
              <a:t>HCO3 48.2 </a:t>
            </a:r>
          </a:p>
          <a:p>
            <a:r>
              <a:rPr lang="pl-PL" sz="2800" dirty="0" smtClean="0"/>
              <a:t>B.E</a:t>
            </a:r>
            <a:r>
              <a:rPr lang="en-US" sz="2800" dirty="0" smtClean="0"/>
              <a:t>=</a:t>
            </a:r>
            <a:r>
              <a:rPr lang="pl-PL" sz="2800" dirty="0" smtClean="0"/>
              <a:t> +21.6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O2</a:t>
            </a:r>
            <a:r>
              <a:rPr lang="en-US" sz="2800" dirty="0" smtClean="0"/>
              <a:t>=</a:t>
            </a:r>
            <a:r>
              <a:rPr lang="pl-PL" sz="2800" dirty="0" smtClean="0"/>
              <a:t> 58.7 </a:t>
            </a:r>
            <a:endParaRPr lang="pl-PL" sz="2800" dirty="0"/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62484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Partially Compensated Metabolic Alkalosis with hypoxemia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smtClean="0"/>
              <a:t>P</a:t>
            </a:r>
            <a:r>
              <a:rPr lang="pl-PL" sz="2800" dirty="0" smtClean="0"/>
              <a:t>H</a:t>
            </a:r>
            <a:r>
              <a:rPr lang="en-US" sz="2800" dirty="0" smtClean="0"/>
              <a:t>=</a:t>
            </a:r>
            <a:r>
              <a:rPr lang="pl-PL" sz="2800" dirty="0" smtClean="0"/>
              <a:t> 7.28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CO2</a:t>
            </a:r>
            <a:r>
              <a:rPr lang="en-US" sz="2800" dirty="0" smtClean="0"/>
              <a:t>=</a:t>
            </a:r>
            <a:r>
              <a:rPr lang="pl-PL" sz="2800" dirty="0" smtClean="0"/>
              <a:t> 79.5 </a:t>
            </a:r>
          </a:p>
          <a:p>
            <a:r>
              <a:rPr lang="pl-PL" sz="2800" dirty="0" smtClean="0"/>
              <a:t>HCO3</a:t>
            </a:r>
            <a:r>
              <a:rPr lang="en-US" sz="2800" dirty="0" smtClean="0"/>
              <a:t>=</a:t>
            </a:r>
            <a:r>
              <a:rPr lang="pl-PL" sz="2800" dirty="0" smtClean="0"/>
              <a:t> 37.1 </a:t>
            </a:r>
          </a:p>
          <a:p>
            <a:r>
              <a:rPr lang="pl-PL" sz="2800" dirty="0" smtClean="0"/>
              <a:t>B.E</a:t>
            </a:r>
            <a:r>
              <a:rPr lang="en-US" sz="2800" dirty="0" smtClean="0"/>
              <a:t>=</a:t>
            </a:r>
            <a:r>
              <a:rPr lang="pl-PL" sz="2800" dirty="0" smtClean="0"/>
              <a:t> +8.4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O2</a:t>
            </a:r>
            <a:r>
              <a:rPr lang="en-US" sz="2800" dirty="0" smtClean="0"/>
              <a:t>=</a:t>
            </a:r>
            <a:r>
              <a:rPr lang="pl-PL" sz="2800" dirty="0" smtClean="0"/>
              <a:t> </a:t>
            </a:r>
            <a:r>
              <a:rPr lang="en-US" sz="2800" dirty="0" smtClean="0"/>
              <a:t>49</a:t>
            </a:r>
            <a:r>
              <a:rPr lang="pl-PL" sz="2800" dirty="0" smtClean="0"/>
              <a:t>.0</a:t>
            </a:r>
            <a:endParaRPr lang="pl-PL" sz="2800" dirty="0"/>
          </a:p>
        </p:txBody>
      </p:sp>
      <p:sp>
        <p:nvSpPr>
          <p:cNvPr id="5" name="Rectangle 4"/>
          <p:cNvSpPr/>
          <p:nvPr/>
        </p:nvSpPr>
        <p:spPr>
          <a:xfrm>
            <a:off x="2590800" y="4840288"/>
            <a:ext cx="62484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Partially Compensated Respiratory Acidosis with Severe hypoxemia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smtClean="0"/>
              <a:t>P</a:t>
            </a:r>
            <a:r>
              <a:rPr lang="pl-PL" sz="2800" dirty="0" smtClean="0"/>
              <a:t>H</a:t>
            </a:r>
            <a:r>
              <a:rPr lang="en-US" sz="2800" dirty="0" smtClean="0"/>
              <a:t>=</a:t>
            </a:r>
            <a:r>
              <a:rPr lang="pl-PL" sz="2800" dirty="0" smtClean="0"/>
              <a:t> 7.36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CO2</a:t>
            </a:r>
            <a:r>
              <a:rPr lang="en-US" sz="2800" dirty="0" smtClean="0"/>
              <a:t>=</a:t>
            </a:r>
            <a:r>
              <a:rPr lang="pl-PL" sz="2800" dirty="0" smtClean="0"/>
              <a:t> 75.1 </a:t>
            </a:r>
          </a:p>
          <a:p>
            <a:r>
              <a:rPr lang="pl-PL" sz="2800" dirty="0" smtClean="0"/>
              <a:t>HCO3</a:t>
            </a:r>
            <a:r>
              <a:rPr lang="en-US" sz="2800" dirty="0" smtClean="0"/>
              <a:t>=</a:t>
            </a:r>
            <a:r>
              <a:rPr lang="pl-PL" sz="2800" dirty="0" smtClean="0"/>
              <a:t> 40.6 </a:t>
            </a:r>
          </a:p>
          <a:p>
            <a:r>
              <a:rPr lang="pl-PL" sz="2800" dirty="0" smtClean="0"/>
              <a:t>B.E</a:t>
            </a:r>
            <a:r>
              <a:rPr lang="en-US" sz="2800" dirty="0" smtClean="0"/>
              <a:t>=</a:t>
            </a:r>
            <a:r>
              <a:rPr lang="pl-PL" sz="2800" dirty="0" smtClean="0"/>
              <a:t> +11.9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O2</a:t>
            </a:r>
            <a:r>
              <a:rPr lang="en-US" sz="2800" dirty="0" smtClean="0"/>
              <a:t>=</a:t>
            </a:r>
            <a:r>
              <a:rPr lang="pl-PL" sz="2800" dirty="0" smtClean="0"/>
              <a:t> 65.2 </a:t>
            </a:r>
            <a:endParaRPr lang="pl-PL" sz="2800" dirty="0"/>
          </a:p>
        </p:txBody>
      </p:sp>
      <p:sp>
        <p:nvSpPr>
          <p:cNvPr id="5" name="Rectangle 4"/>
          <p:cNvSpPr/>
          <p:nvPr/>
        </p:nvSpPr>
        <p:spPr>
          <a:xfrm>
            <a:off x="2590800" y="4840288"/>
            <a:ext cx="62484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Fully Compensated Respiratory Acidosis with hypoxemia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524000"/>
            <a:ext cx="20574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smtClean="0"/>
              <a:t>P</a:t>
            </a:r>
            <a:r>
              <a:rPr lang="pl-PL" sz="2800" dirty="0" smtClean="0"/>
              <a:t>H</a:t>
            </a:r>
            <a:r>
              <a:rPr lang="en-US" sz="2800" dirty="0" smtClean="0"/>
              <a:t>=</a:t>
            </a:r>
            <a:r>
              <a:rPr lang="pl-PL" sz="2800" dirty="0" smtClean="0"/>
              <a:t> 7.44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CO2</a:t>
            </a:r>
            <a:r>
              <a:rPr lang="en-US" sz="2800" dirty="0" smtClean="0"/>
              <a:t>=</a:t>
            </a:r>
            <a:r>
              <a:rPr lang="pl-PL" sz="2800" dirty="0" smtClean="0"/>
              <a:t> 27.8 </a:t>
            </a:r>
          </a:p>
          <a:p>
            <a:r>
              <a:rPr lang="pl-PL" sz="2800" dirty="0" smtClean="0"/>
              <a:t>HCO3</a:t>
            </a:r>
            <a:r>
              <a:rPr lang="en-US" sz="2800" dirty="0" smtClean="0"/>
              <a:t>=</a:t>
            </a:r>
            <a:r>
              <a:rPr lang="pl-PL" sz="2800" dirty="0" smtClean="0"/>
              <a:t> 19.2 </a:t>
            </a:r>
          </a:p>
          <a:p>
            <a:r>
              <a:rPr lang="pl-PL" sz="2800" dirty="0" smtClean="0"/>
              <a:t>B.E</a:t>
            </a:r>
            <a:r>
              <a:rPr lang="en-US" sz="2800" dirty="0" smtClean="0"/>
              <a:t>=</a:t>
            </a:r>
            <a:r>
              <a:rPr lang="pl-PL" sz="2800" dirty="0" smtClean="0"/>
              <a:t> -4.0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O2</a:t>
            </a:r>
            <a:r>
              <a:rPr lang="en-US" sz="2800" dirty="0" smtClean="0"/>
              <a:t>=</a:t>
            </a:r>
            <a:r>
              <a:rPr lang="pl-PL" sz="2800" dirty="0" smtClean="0"/>
              <a:t> </a:t>
            </a:r>
            <a:r>
              <a:rPr lang="en-US" sz="2800" dirty="0" smtClean="0"/>
              <a:t>98</a:t>
            </a:r>
            <a:endParaRPr lang="pl-PL" sz="2800" dirty="0"/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62484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Fully Compensated Respiratory Alkalosis with normal oxygenation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154488"/>
            <a:ext cx="20574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smtClean="0"/>
              <a:t>P</a:t>
            </a:r>
            <a:r>
              <a:rPr lang="pl-PL" sz="2800" dirty="0" smtClean="0"/>
              <a:t>H </a:t>
            </a:r>
            <a:r>
              <a:rPr lang="en-US" sz="2800" dirty="0" smtClean="0"/>
              <a:t>=</a:t>
            </a:r>
            <a:r>
              <a:rPr lang="pl-PL" sz="2800" dirty="0" smtClean="0"/>
              <a:t>7.36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CO2</a:t>
            </a:r>
            <a:r>
              <a:rPr lang="en-US" sz="2800" dirty="0" smtClean="0"/>
              <a:t>=</a:t>
            </a:r>
            <a:r>
              <a:rPr lang="pl-PL" sz="2800" dirty="0" smtClean="0"/>
              <a:t> 30.0 </a:t>
            </a:r>
          </a:p>
          <a:p>
            <a:r>
              <a:rPr lang="pl-PL" sz="2800" dirty="0" smtClean="0"/>
              <a:t>HCO3 </a:t>
            </a:r>
            <a:r>
              <a:rPr lang="en-US" sz="2800" dirty="0" smtClean="0"/>
              <a:t>=</a:t>
            </a:r>
            <a:r>
              <a:rPr lang="pl-PL" sz="2800" dirty="0" smtClean="0"/>
              <a:t>15.0 </a:t>
            </a:r>
          </a:p>
          <a:p>
            <a:r>
              <a:rPr lang="pl-PL" sz="2800" dirty="0" smtClean="0"/>
              <a:t>B.E</a:t>
            </a:r>
            <a:r>
              <a:rPr lang="en-US" sz="2800" dirty="0" smtClean="0"/>
              <a:t>=</a:t>
            </a:r>
            <a:r>
              <a:rPr lang="pl-PL" sz="2800" dirty="0" smtClean="0"/>
              <a:t> -12.0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O2</a:t>
            </a:r>
            <a:r>
              <a:rPr lang="en-US" sz="2800" dirty="0" smtClean="0"/>
              <a:t>=</a:t>
            </a:r>
            <a:r>
              <a:rPr lang="pl-PL" sz="2800" dirty="0" smtClean="0"/>
              <a:t> 80.0 </a:t>
            </a:r>
            <a:endParaRPr lang="pl-PL" sz="2800" dirty="0"/>
          </a:p>
        </p:txBody>
      </p:sp>
      <p:sp>
        <p:nvSpPr>
          <p:cNvPr id="5" name="Rectangle 4"/>
          <p:cNvSpPr/>
          <p:nvPr/>
        </p:nvSpPr>
        <p:spPr>
          <a:xfrm>
            <a:off x="2590800" y="4840288"/>
            <a:ext cx="62484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Fully Compensated Metabolic Acidosis with normal oxygenation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1524000"/>
            <a:ext cx="20574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 smtClean="0"/>
              <a:t>P</a:t>
            </a:r>
            <a:r>
              <a:rPr lang="pl-PL" sz="2800" dirty="0" smtClean="0"/>
              <a:t>H</a:t>
            </a:r>
            <a:r>
              <a:rPr lang="en-US" sz="2800" dirty="0" smtClean="0"/>
              <a:t>=</a:t>
            </a:r>
            <a:r>
              <a:rPr lang="pl-PL" sz="2800" dirty="0" smtClean="0"/>
              <a:t> 7.44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CO2</a:t>
            </a:r>
            <a:r>
              <a:rPr lang="en-US" sz="2800" dirty="0" smtClean="0"/>
              <a:t>=</a:t>
            </a:r>
            <a:r>
              <a:rPr lang="pl-PL" sz="2800" dirty="0" smtClean="0"/>
              <a:t> 48.0 </a:t>
            </a:r>
          </a:p>
          <a:p>
            <a:r>
              <a:rPr lang="pl-PL" sz="2800" dirty="0" smtClean="0"/>
              <a:t>HCO3 </a:t>
            </a:r>
            <a:r>
              <a:rPr lang="en-US" sz="2800" dirty="0" smtClean="0"/>
              <a:t>=</a:t>
            </a:r>
            <a:r>
              <a:rPr lang="pl-PL" sz="2800" dirty="0" smtClean="0"/>
              <a:t>32.6 </a:t>
            </a:r>
          </a:p>
          <a:p>
            <a:r>
              <a:rPr lang="pl-PL" sz="2800" dirty="0" smtClean="0"/>
              <a:t>B.E</a:t>
            </a:r>
            <a:r>
              <a:rPr lang="en-US" sz="2800" dirty="0" smtClean="0"/>
              <a:t>=</a:t>
            </a:r>
            <a:r>
              <a:rPr lang="pl-PL" sz="2800" dirty="0" smtClean="0"/>
              <a:t> +7.3 </a:t>
            </a:r>
          </a:p>
          <a:p>
            <a:r>
              <a:rPr lang="en-US" sz="2800" dirty="0" smtClean="0"/>
              <a:t>Pa</a:t>
            </a:r>
            <a:r>
              <a:rPr lang="pl-PL" sz="2800" dirty="0" smtClean="0"/>
              <a:t>O2</a:t>
            </a:r>
            <a:r>
              <a:rPr lang="en-US" sz="2800" dirty="0" smtClean="0"/>
              <a:t>=</a:t>
            </a:r>
            <a:r>
              <a:rPr lang="pl-PL" sz="2800" dirty="0" smtClean="0"/>
              <a:t> 63.6 </a:t>
            </a:r>
            <a:endParaRPr lang="pl-PL" sz="2800" dirty="0"/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62484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Fully Compensated Metabolic Alkalosis with hypoxemia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81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b="1" dirty="0" smtClean="0"/>
              <a:t>اختلالات مرکب اسید – باز</a:t>
            </a:r>
            <a:r>
              <a:rPr lang="en-US" b="1" dirty="0" smtClean="0"/>
              <a:t> </a:t>
            </a:r>
            <a:r>
              <a:rPr lang="fa-IR" b="1" dirty="0" smtClean="0"/>
              <a:t/>
            </a:r>
            <a:br>
              <a:rPr lang="fa-IR" b="1" dirty="0" smtClean="0"/>
            </a:br>
            <a:r>
              <a:rPr lang="en-US" b="1" dirty="0" smtClean="0"/>
              <a:t>( Mixed Disorders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rtlCol="0">
            <a:normAutofit fontScale="77500" lnSpcReduction="20000"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اسیدوز تنفسی + آلکالوز متابولیک</a:t>
            </a:r>
            <a:r>
              <a:rPr lang="en-US" dirty="0" smtClean="0"/>
              <a:t> </a:t>
            </a:r>
            <a:r>
              <a:rPr lang="fa-IR" dirty="0" smtClean="0"/>
              <a:t> (</a:t>
            </a:r>
            <a:r>
              <a:rPr lang="ar-SA" dirty="0" smtClean="0"/>
              <a:t>مثل</a:t>
            </a:r>
            <a:r>
              <a:rPr lang="en-US" dirty="0" smtClean="0"/>
              <a:t> COPD + </a:t>
            </a:r>
            <a:r>
              <a:rPr lang="ar-SA" dirty="0" smtClean="0"/>
              <a:t>استفراغ</a:t>
            </a:r>
            <a:r>
              <a:rPr lang="en-US" dirty="0" smtClean="0"/>
              <a:t> </a:t>
            </a:r>
            <a:r>
              <a:rPr lang="fa-IR" dirty="0" smtClean="0"/>
              <a:t>)</a:t>
            </a:r>
            <a:endParaRPr lang="en-US" dirty="0" smtClean="0"/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اسیدوز تنفسی + اسیدوز متابولیک</a:t>
            </a:r>
            <a:r>
              <a:rPr lang="fa-IR" dirty="0" smtClean="0"/>
              <a:t> (</a:t>
            </a:r>
            <a:r>
              <a:rPr lang="en-US" dirty="0" smtClean="0"/>
              <a:t> </a:t>
            </a:r>
            <a:r>
              <a:rPr lang="ar-SA" dirty="0" smtClean="0"/>
              <a:t>مثل ایست قلبی – تنفسی + اسهال</a:t>
            </a:r>
            <a:r>
              <a:rPr lang="en-US" dirty="0" smtClean="0"/>
              <a:t> </a:t>
            </a:r>
            <a:r>
              <a:rPr lang="fa-IR" dirty="0" smtClean="0"/>
              <a:t>)</a:t>
            </a:r>
            <a:endParaRPr lang="en-US" dirty="0" smtClean="0"/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آلکالوز تنفسی – آلکالوز متابولیک</a:t>
            </a:r>
            <a:r>
              <a:rPr lang="fa-IR" dirty="0" smtClean="0"/>
              <a:t> (</a:t>
            </a:r>
            <a:r>
              <a:rPr lang="ar-SA" dirty="0" smtClean="0"/>
              <a:t>مثل هایپرونتیلاسیون ناشی از درد </a:t>
            </a:r>
            <a:r>
              <a:rPr lang="en-US" dirty="0" smtClean="0"/>
              <a:t>+ </a:t>
            </a:r>
            <a:r>
              <a:rPr lang="ar-SA" dirty="0" smtClean="0"/>
              <a:t>ترانسفوزیون مقادیر بالای</a:t>
            </a:r>
            <a:r>
              <a:rPr lang="fa-IR" dirty="0" smtClean="0"/>
              <a:t> پلاسما)</a:t>
            </a:r>
            <a:endParaRPr lang="en-US" dirty="0" smtClean="0"/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اسیدوز متابولیک + آلکالوز متابولیک</a:t>
            </a:r>
            <a:r>
              <a:rPr lang="fa-IR" dirty="0" smtClean="0"/>
              <a:t>(</a:t>
            </a:r>
            <a:r>
              <a:rPr lang="en-US" dirty="0" smtClean="0"/>
              <a:t> </a:t>
            </a:r>
            <a:r>
              <a:rPr lang="ar-SA" dirty="0" smtClean="0"/>
              <a:t>مثل نارسایی کلیه + اسهال )</a:t>
            </a:r>
            <a:endParaRPr lang="en-US" dirty="0" smtClean="0"/>
          </a:p>
          <a:p>
            <a:pPr algn="r" rtl="1" fontAlgn="auto">
              <a:spcAft>
                <a:spcPts val="0"/>
              </a:spcAft>
              <a:defRPr/>
            </a:pPr>
            <a:r>
              <a:rPr lang="ar-SA" dirty="0" smtClean="0"/>
              <a:t>دو نوع اسیدوز متابولیک توام</a:t>
            </a:r>
            <a:r>
              <a:rPr lang="fa-IR" dirty="0" smtClean="0"/>
              <a:t>(</a:t>
            </a:r>
            <a:r>
              <a:rPr lang="en-US" dirty="0" smtClean="0"/>
              <a:t> </a:t>
            </a:r>
            <a:r>
              <a:rPr lang="ar-SA" dirty="0" smtClean="0"/>
              <a:t>مثل کتواسیدوز دیابتی + لاکتیک اسیدوز</a:t>
            </a:r>
            <a:r>
              <a:rPr lang="en-US" dirty="0" smtClean="0"/>
              <a:t> </a:t>
            </a:r>
            <a:r>
              <a:rPr lang="fa-IR" dirty="0" smtClean="0"/>
              <a:t>)</a:t>
            </a:r>
            <a:endParaRPr lang="en-US" dirty="0" smtClean="0"/>
          </a:p>
          <a:p>
            <a:pPr marL="274320" indent="-274320" algn="r" rtl="1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dirty="0" smtClean="0">
              <a:latin typeface="Arial" pitchFamily="34" charset="0"/>
            </a:endParaRPr>
          </a:p>
          <a:p>
            <a:pPr marL="274320" indent="-274320" algn="r" rtl="1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dirty="0" smtClean="0">
              <a:latin typeface="Arial" pitchFamily="34" charset="0"/>
            </a:endParaRPr>
          </a:p>
          <a:p>
            <a:pPr marL="274320" indent="-274320" algn="r" rtl="1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fa-IR" dirty="0" smtClean="0">
              <a:latin typeface="Arial" pitchFamily="34" charset="0"/>
            </a:endParaRPr>
          </a:p>
          <a:p>
            <a:pPr marL="514350" indent="-514350" algn="r" rtl="1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fa-IR" sz="3600" b="1" dirty="0" smtClean="0">
                <a:solidFill>
                  <a:srgbClr val="FF0000"/>
                </a:solidFill>
                <a:latin typeface="Arial" pitchFamily="34" charset="0"/>
              </a:rPr>
              <a:t>اگر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 CO2 </a:t>
            </a:r>
            <a:r>
              <a:rPr lang="fa-IR" sz="3600" b="1" dirty="0" smtClean="0">
                <a:solidFill>
                  <a:srgbClr val="FF0000"/>
                </a:solidFill>
                <a:latin typeface="Arial" pitchFamily="34" charset="0"/>
              </a:rPr>
              <a:t>با 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HCO3⁻</a:t>
            </a:r>
            <a:r>
              <a:rPr lang="fa-IR" sz="3600" b="1" dirty="0" smtClean="0">
                <a:solidFill>
                  <a:srgbClr val="FF0000"/>
                </a:solidFill>
                <a:latin typeface="Arial" pitchFamily="34" charset="0"/>
              </a:rPr>
              <a:t>  در جهت مخالف باشند، بیمار دچار عدم تعادل مرکب است.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21363"/>
          </a:xfrm>
        </p:spPr>
        <p:txBody>
          <a:bodyPr/>
          <a:lstStyle/>
          <a:p>
            <a:pPr algn="r" rtl="1">
              <a:buFont typeface="Arial" pitchFamily="34" charset="0"/>
              <a:buNone/>
            </a:pPr>
            <a:r>
              <a:rPr lang="ar-SA" sz="2400" dirty="0" smtClean="0"/>
              <a:t>مثال</a:t>
            </a:r>
            <a:r>
              <a:rPr lang="en-US" sz="2400" dirty="0" smtClean="0"/>
              <a:t> :</a:t>
            </a:r>
          </a:p>
          <a:p>
            <a:pPr rtl="1">
              <a:buFont typeface="Arial" pitchFamily="34" charset="0"/>
              <a:buNone/>
            </a:pPr>
            <a:r>
              <a:rPr lang="en-US" sz="2400" dirty="0" smtClean="0"/>
              <a:t>PH = 7.20 ↓</a:t>
            </a:r>
          </a:p>
          <a:p>
            <a:pPr rtl="1">
              <a:buFont typeface="Arial" pitchFamily="34" charset="0"/>
              <a:buNone/>
            </a:pPr>
            <a:r>
              <a:rPr lang="en-US" sz="2400" dirty="0" smtClean="0"/>
              <a:t>PaCO2 = 55 mmHg ↑</a:t>
            </a:r>
          </a:p>
          <a:p>
            <a:pPr rtl="1">
              <a:buFont typeface="Arial" pitchFamily="34" charset="0"/>
              <a:buNone/>
            </a:pPr>
            <a:r>
              <a:rPr lang="en-US" sz="2400" dirty="0" smtClean="0"/>
              <a:t>HCO3 - = 20 </a:t>
            </a:r>
            <a:r>
              <a:rPr lang="en-US" sz="2400" dirty="0" err="1" smtClean="0"/>
              <a:t>mEq</a:t>
            </a:r>
            <a:r>
              <a:rPr lang="en-US" sz="2400" dirty="0" smtClean="0"/>
              <a:t>/L ↓</a:t>
            </a:r>
          </a:p>
          <a:p>
            <a:pPr algn="r" rtl="1">
              <a:buFont typeface="Arial" pitchFamily="34" charset="0"/>
              <a:buNone/>
            </a:pPr>
            <a:r>
              <a:rPr lang="en-US" sz="2400" dirty="0" smtClean="0"/>
              <a:t>PH</a:t>
            </a:r>
            <a:r>
              <a:rPr lang="ar-SA" sz="2400" dirty="0" smtClean="0"/>
              <a:t>نمایانگر حضور یک اسیدوز شدید است</a:t>
            </a:r>
            <a:r>
              <a:rPr lang="en-US" sz="2400" dirty="0" smtClean="0"/>
              <a:t> </a:t>
            </a:r>
            <a:r>
              <a:rPr lang="ar-SA" sz="2400" dirty="0" smtClean="0"/>
              <a:t>و</a:t>
            </a:r>
            <a:r>
              <a:rPr lang="en-US" sz="2400" dirty="0" smtClean="0"/>
              <a:t> PaCo2 </a:t>
            </a:r>
            <a:r>
              <a:rPr lang="ar-SA" sz="2400" dirty="0" smtClean="0"/>
              <a:t>در جهت مخالف یکدیگر تغییر کرده اند، که دلیل بر وجود یک بیماری تنفسی است. اما تغییرات</a:t>
            </a:r>
            <a:r>
              <a:rPr lang="en-US" sz="2400" dirty="0" smtClean="0"/>
              <a:t> PH </a:t>
            </a:r>
            <a:r>
              <a:rPr lang="ar-SA" sz="2400" dirty="0" smtClean="0"/>
              <a:t>و</a:t>
            </a:r>
            <a:r>
              <a:rPr lang="en-US" sz="2400" dirty="0" smtClean="0"/>
              <a:t> HCO3 -  </a:t>
            </a:r>
            <a:r>
              <a:rPr lang="ar-SA" sz="2400" dirty="0" smtClean="0"/>
              <a:t>در جهت یکدیگر ( هم جهت ) است. بنابراین یک بیماری متابولیکی نیز وجود دارد.</a:t>
            </a:r>
            <a:endParaRPr lang="fa-IR" sz="2400" dirty="0" smtClean="0"/>
          </a:p>
          <a:p>
            <a:pPr algn="r" rtl="1">
              <a:buFont typeface="Arial" pitchFamily="34" charset="0"/>
              <a:buNone/>
            </a:pPr>
            <a:endParaRPr lang="en-US" sz="2400" dirty="0" smtClean="0"/>
          </a:p>
          <a:p>
            <a:pPr algn="r" rtl="1">
              <a:buFont typeface="Arial" pitchFamily="34" charset="0"/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مقادیر مذکور نشانگر یک اسیدوز مرکب </a:t>
            </a:r>
            <a:r>
              <a:rPr lang="en-US" sz="2400" b="1" dirty="0" smtClean="0">
                <a:solidFill>
                  <a:srgbClr val="FF0000"/>
                </a:solidFill>
              </a:rPr>
              <a:t>( Mixed )  </a:t>
            </a:r>
            <a:r>
              <a:rPr lang="ar-SA" sz="2400" b="1" dirty="0" smtClean="0">
                <a:solidFill>
                  <a:srgbClr val="FF0000"/>
                </a:solidFill>
              </a:rPr>
              <a:t>تنفسی و متابولیک است</a:t>
            </a:r>
            <a:r>
              <a:rPr lang="fa-IR" sz="2400" b="1" dirty="0" smtClean="0">
                <a:solidFill>
                  <a:srgbClr val="FF0000"/>
                </a:solidFill>
              </a:rPr>
              <a:t>.</a:t>
            </a:r>
          </a:p>
          <a:p>
            <a:pPr algn="r" rtl="1">
              <a:buFont typeface="Arial" pitchFamily="34" charset="0"/>
              <a:buNone/>
            </a:pPr>
            <a:endParaRPr lang="fa-IR" sz="2400" dirty="0" smtClean="0"/>
          </a:p>
          <a:p>
            <a:pPr algn="r" rtl="1">
              <a:buFont typeface="Arial" pitchFamily="34" charset="0"/>
              <a:buNone/>
            </a:pPr>
            <a:r>
              <a:rPr lang="fa-IR" sz="2400" dirty="0" smtClean="0"/>
              <a:t> (بیمار با </a:t>
            </a:r>
            <a:r>
              <a:rPr lang="ar-SA" sz="2400" dirty="0" smtClean="0"/>
              <a:t>ایست قلبی – ریوی است که در آن بعلت تهویه ناکافی و تجمع</a:t>
            </a:r>
            <a:r>
              <a:rPr lang="en-US" sz="2400" dirty="0" smtClean="0"/>
              <a:t> Co2</a:t>
            </a:r>
            <a:r>
              <a:rPr lang="ar-SA" sz="2400" dirty="0" smtClean="0"/>
              <a:t> ، اسیدوز تنفسی ایجاد می شود و بدلیل اکسیژناسیون ناکافی بافتی و تجمع اسید لاکتیک ، اسیدوز متابولیک حاصل </a:t>
            </a:r>
            <a:r>
              <a:rPr lang="fa-IR" sz="2400" dirty="0" smtClean="0"/>
              <a:t>شده است)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None/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dirty="0"/>
              <a:t>pH = 7.25 </a:t>
            </a:r>
            <a:endParaRPr lang="fa-IR" dirty="0" smtClean="0"/>
          </a:p>
          <a:p>
            <a:r>
              <a:rPr lang="en-US" dirty="0" smtClean="0"/>
              <a:t>HCO3=16</a:t>
            </a:r>
            <a:endParaRPr lang="en-US" dirty="0"/>
          </a:p>
          <a:p>
            <a:r>
              <a:rPr lang="en-US" dirty="0"/>
              <a:t>PaCO2=60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0" y="2209800"/>
            <a:ext cx="282859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mixed disorders</a:t>
            </a:r>
            <a:endParaRPr lang="en-US" sz="3200" dirty="0"/>
          </a:p>
        </p:txBody>
      </p:sp>
      <p:sp>
        <p:nvSpPr>
          <p:cNvPr id="4" name="Right Brace 3"/>
          <p:cNvSpPr/>
          <p:nvPr/>
        </p:nvSpPr>
        <p:spPr>
          <a:xfrm>
            <a:off x="2667000" y="1828800"/>
            <a:ext cx="304800" cy="1447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" y="4217948"/>
            <a:ext cx="8077200" cy="107721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HCO3</a:t>
            </a:r>
            <a:r>
              <a:rPr lang="fa-IR" sz="3200" dirty="0"/>
              <a:t> </a:t>
            </a:r>
            <a:r>
              <a:rPr lang="en-US" sz="3200" dirty="0"/>
              <a:t>-% difference = (24 - 16)/24 = 0.33</a:t>
            </a:r>
            <a:endParaRPr lang="fa-IR" sz="3200" dirty="0"/>
          </a:p>
          <a:p>
            <a:r>
              <a:rPr lang="it-IT" sz="3200" dirty="0"/>
              <a:t>PaCO2% difference = (60 - 40)/40 = 0.5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905000" y="5326131"/>
            <a:ext cx="4572000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respiratory acidosis as the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dominant disorder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اهداف آموزشی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توضیح میزان نرمال پارامترهای </a:t>
            </a:r>
            <a:r>
              <a:rPr lang="en-US" dirty="0" smtClean="0"/>
              <a:t>ABG</a:t>
            </a:r>
            <a:endParaRPr lang="fa-IR" dirty="0" smtClean="0"/>
          </a:p>
          <a:p>
            <a:pPr algn="r" rtl="1"/>
            <a:r>
              <a:rPr lang="fa-IR" dirty="0" smtClean="0"/>
              <a:t>تفسیر قدم به قدم </a:t>
            </a:r>
            <a:r>
              <a:rPr lang="en-US" dirty="0" smtClean="0"/>
              <a:t>ABG</a:t>
            </a:r>
            <a:endParaRPr lang="fa-IR" dirty="0" smtClean="0"/>
          </a:p>
          <a:p>
            <a:pPr algn="r" rtl="1"/>
            <a:r>
              <a:rPr lang="fa-IR" dirty="0" smtClean="0"/>
              <a:t>تشخیص حالت های پاتولوژیک</a:t>
            </a:r>
          </a:p>
          <a:p>
            <a:pPr algn="r" rtl="1"/>
            <a:r>
              <a:rPr lang="fa-IR" dirty="0" smtClean="0"/>
              <a:t>تفسیر علت زمینه ای تغییرات </a:t>
            </a:r>
            <a:r>
              <a:rPr lang="en-US" dirty="0"/>
              <a:t>ABG</a:t>
            </a:r>
            <a:endParaRPr lang="fa-IR" dirty="0"/>
          </a:p>
          <a:p>
            <a:pPr algn="r" rtl="1"/>
            <a:r>
              <a:rPr lang="fa-IR" dirty="0" smtClean="0"/>
              <a:t>درمان و مراقبت های پرستاری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304800" y="4317068"/>
            <a:ext cx="20574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/>
              <a:t>pH </a:t>
            </a:r>
            <a:r>
              <a:rPr lang="en-US" sz="2800" dirty="0" smtClean="0"/>
              <a:t>7.31 </a:t>
            </a:r>
            <a:endParaRPr lang="en-US" sz="2800" dirty="0"/>
          </a:p>
          <a:p>
            <a:r>
              <a:rPr lang="en-US" sz="2800" dirty="0"/>
              <a:t>pCO2 </a:t>
            </a:r>
            <a:r>
              <a:rPr lang="en-US" sz="2800" dirty="0" smtClean="0"/>
              <a:t>62.0 </a:t>
            </a:r>
            <a:endParaRPr lang="en-US" sz="2800" dirty="0"/>
          </a:p>
          <a:p>
            <a:r>
              <a:rPr lang="en-US" sz="2800" dirty="0"/>
              <a:t>HCO3 15.0 </a:t>
            </a:r>
          </a:p>
          <a:p>
            <a:r>
              <a:rPr lang="en-US" sz="2800" dirty="0"/>
              <a:t>B.E. -12.5 </a:t>
            </a:r>
          </a:p>
          <a:p>
            <a:r>
              <a:rPr lang="en-US" sz="2800" dirty="0"/>
              <a:t>pO2 69.0</a:t>
            </a:r>
            <a:endParaRPr lang="pl-PL" sz="2800" dirty="0"/>
          </a:p>
        </p:txBody>
      </p:sp>
      <p:sp>
        <p:nvSpPr>
          <p:cNvPr id="5" name="Rectangle 4"/>
          <p:cNvSpPr/>
          <p:nvPr/>
        </p:nvSpPr>
        <p:spPr>
          <a:xfrm>
            <a:off x="2590800" y="4840288"/>
            <a:ext cx="62484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/>
              <a:t>اسیدوز </a:t>
            </a:r>
            <a:r>
              <a:rPr lang="en-US" sz="2800" dirty="0" smtClean="0"/>
              <a:t>Mixed </a:t>
            </a:r>
            <a:r>
              <a:rPr lang="en-US" sz="2800" b="1" dirty="0" smtClean="0"/>
              <a:t> </a:t>
            </a:r>
            <a:r>
              <a:rPr lang="ar-SA" sz="2800" b="1" dirty="0" smtClean="0"/>
              <a:t> </a:t>
            </a:r>
            <a:r>
              <a:rPr lang="fa-IR" sz="2800" b="1" dirty="0" smtClean="0"/>
              <a:t> تحت </a:t>
            </a:r>
            <a:r>
              <a:rPr lang="ar-SA" sz="2800" b="1" dirty="0" smtClean="0"/>
              <a:t>حاد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858000" y="1524000"/>
            <a:ext cx="20574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/>
              <a:t>pH 7.08 </a:t>
            </a:r>
          </a:p>
          <a:p>
            <a:r>
              <a:rPr lang="en-US" sz="2800"/>
              <a:t>pCO2 54.0 </a:t>
            </a:r>
          </a:p>
          <a:p>
            <a:r>
              <a:rPr lang="en-US" sz="2800"/>
              <a:t>HCO3 15.0 </a:t>
            </a:r>
          </a:p>
          <a:p>
            <a:r>
              <a:rPr lang="en-US" sz="2800"/>
              <a:t>B.E. -15.5 </a:t>
            </a:r>
          </a:p>
          <a:p>
            <a:r>
              <a:rPr lang="en-US" sz="2800"/>
              <a:t>pO2 54.0</a:t>
            </a:r>
            <a:endParaRPr lang="pl-PL" sz="2800" dirty="0"/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62484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 smtClean="0">
                <a:latin typeface="+mn-lt"/>
                <a:cs typeface="+mn-cs"/>
              </a:rPr>
              <a:t>اسیدوز </a:t>
            </a:r>
            <a:r>
              <a:rPr lang="en-US" sz="2800" dirty="0" smtClean="0">
                <a:latin typeface="+mn-lt"/>
                <a:cs typeface="+mn-cs"/>
              </a:rPr>
              <a:t>Mixed </a:t>
            </a:r>
            <a:r>
              <a:rPr lang="en-US" sz="2800" b="1" dirty="0" smtClean="0"/>
              <a:t> </a:t>
            </a:r>
            <a:r>
              <a:rPr lang="ar-SA" sz="2800" b="1" dirty="0" smtClean="0"/>
              <a:t> </a:t>
            </a:r>
            <a:r>
              <a:rPr lang="ar-SA" sz="2800" b="1" dirty="0"/>
              <a:t>حاد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3200" y="1417638"/>
            <a:ext cx="2337312" cy="21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11500" dirty="0" smtClean="0">
                <a:solidFill>
                  <a:srgbClr val="FF0000"/>
                </a:solidFill>
              </a:rPr>
              <a:t>درمان</a:t>
            </a:r>
            <a:endParaRPr lang="en-US" sz="11500" dirty="0" smtClean="0">
              <a:solidFill>
                <a:srgbClr val="FF00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43" y="1600200"/>
            <a:ext cx="7848600" cy="5440362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smtClean="0"/>
              <a:t>درمان اسيدوز تنفسي </a:t>
            </a:r>
            <a:endParaRPr lang="en-US" smtClean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smtClean="0"/>
              <a:t>شامل درمان علت اوليه و حفظ تهويه مناسب و كافي است . اين روشهاي درماني شامل</a:t>
            </a:r>
          </a:p>
          <a:p>
            <a:pPr algn="r" rtl="1"/>
            <a:r>
              <a:rPr lang="fa-IR" b="1" smtClean="0"/>
              <a:t> تجويز داروهايي نظير برونكودايلاتورها و كنترل ميزان تاثير و عوارض جانبي آن‌ها. </a:t>
            </a:r>
          </a:p>
          <a:p>
            <a:pPr algn="r" rtl="1"/>
            <a:r>
              <a:rPr lang="fa-IR" b="1" smtClean="0"/>
              <a:t>در اسيدوزهاي تنفسي شديد (</a:t>
            </a:r>
            <a:r>
              <a:rPr lang="en-US" b="1" smtClean="0"/>
              <a:t>PH&lt;7.1</a:t>
            </a:r>
            <a:r>
              <a:rPr lang="fa-IR" b="1" smtClean="0"/>
              <a:t>)</a:t>
            </a:r>
            <a:r>
              <a:rPr lang="en-US" b="1" smtClean="0"/>
              <a:t> </a:t>
            </a:r>
            <a:r>
              <a:rPr lang="fa-IR" b="1" smtClean="0"/>
              <a:t>ممكن است تجويز بيكربنات سديم وريدي ضرورت يابد. 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5181600"/>
            <a:ext cx="7239000" cy="10779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/>
              <a:t>در هر دو صورت بايد مراقب تغيير وضعيت بيمار به سمت آلكالوز بود</a:t>
            </a:r>
            <a:r>
              <a:rPr lang="en-US" sz="3200" b="1" dirty="0"/>
              <a:t>.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0" lvl="8" fontAlgn="auto">
              <a:spcAft>
                <a:spcPts val="0"/>
              </a:spcAft>
              <a:defRPr/>
            </a:pPr>
            <a:r>
              <a:rPr lang="fa-IR" sz="4800" b="1" i="1" dirty="0">
                <a:solidFill>
                  <a:sysClr val="windowText" lastClr="000000"/>
                </a:solidFill>
              </a:rPr>
              <a:t>درمان آلكالوز تنفسي 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smtClean="0"/>
              <a:t>روش‌هاي درماني به رفع علت اصلي آن برمي‌گردد. </a:t>
            </a:r>
            <a:endParaRPr lang="en-US" b="1" smtClean="0"/>
          </a:p>
          <a:p>
            <a:pPr algn="r" rtl="1"/>
            <a:r>
              <a:rPr lang="fa-IR" b="1" smtClean="0"/>
              <a:t>جهت تصحيح</a:t>
            </a:r>
            <a:r>
              <a:rPr lang="en-US" b="1" smtClean="0"/>
              <a:t> PaCO2 </a:t>
            </a:r>
            <a:r>
              <a:rPr lang="fa-IR" b="1" smtClean="0"/>
              <a:t>بايد روند هايپرونتيلاسيون را آهسته‌تر كرد.</a:t>
            </a:r>
            <a:endParaRPr lang="en-US" b="1" smtClean="0"/>
          </a:p>
          <a:p>
            <a:pPr algn="r" rtl="1"/>
            <a:endParaRPr lang="en-US" smtClean="0"/>
          </a:p>
          <a:p>
            <a:pPr algn="r"/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077200" cy="954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/>
              <a:t>هنگام تصحيح اين وضعيت بايد مراقب افزايش بيش از حد</a:t>
            </a:r>
            <a:r>
              <a:rPr lang="en-US" sz="2800" b="1" dirty="0"/>
              <a:t> </a:t>
            </a:r>
            <a:r>
              <a:rPr lang="en-US" sz="2800" b="1" dirty="0" smtClean="0"/>
              <a:t>Paco2 </a:t>
            </a:r>
            <a:r>
              <a:rPr lang="fa-IR" sz="2800" b="1" dirty="0"/>
              <a:t>خون شرياني و بروز وضعيت اسيدوز بود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smtClean="0"/>
              <a:t>درمان اسيدوز متابوليك </a:t>
            </a:r>
            <a:endParaRPr lang="en-US" smtClean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smtClean="0"/>
              <a:t>درمان شامل رفع علت اوليه و در صورت لزوم تصحيح</a:t>
            </a:r>
            <a:r>
              <a:rPr lang="en-US" b="1" smtClean="0"/>
              <a:t> PH </a:t>
            </a:r>
            <a:r>
              <a:rPr lang="fa-IR" b="1" smtClean="0"/>
              <a:t>است. </a:t>
            </a:r>
            <a:endParaRPr lang="en-US" b="1" smtClean="0"/>
          </a:p>
          <a:p>
            <a:pPr algn="r" rtl="1"/>
            <a:r>
              <a:rPr lang="en-US" b="1" smtClean="0"/>
              <a:t> PH</a:t>
            </a:r>
            <a:r>
              <a:rPr lang="fa-IR" b="1" smtClean="0"/>
              <a:t> هميشه بايد بالاتر از </a:t>
            </a:r>
            <a:r>
              <a:rPr lang="en-US" b="1" smtClean="0"/>
              <a:t>7.1</a:t>
            </a:r>
            <a:r>
              <a:rPr lang="fa-IR" b="1" smtClean="0"/>
              <a:t> حفظ شود تا از بروز آريتمي‌هاي كشنده قلبي جلوگيري شود. </a:t>
            </a:r>
            <a:endParaRPr lang="en-US" b="1" smtClean="0"/>
          </a:p>
          <a:p>
            <a:pPr algn="r" rtl="1"/>
            <a:r>
              <a:rPr lang="fa-IR" b="1" smtClean="0"/>
              <a:t>داروي اصلي بي‌كربنات سديم وريدي است.</a:t>
            </a:r>
            <a:r>
              <a:rPr lang="en-US" b="1" smtClean="0"/>
              <a:t>.</a:t>
            </a:r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066800" y="4724400"/>
            <a:ext cx="7315200" cy="1384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b="1" dirty="0"/>
              <a:t>عارضه عمده انفوزيون بيكربنات سديم، تغيير وضعيت بيمار به سمت آلكالوز است . لذا تجويز دقيق بيكربنات و كنترل مداوم بيمار از وظايف عمده پرستار است</a:t>
            </a:r>
            <a:r>
              <a:rPr lang="en-US" sz="2800" b="1" dirty="0"/>
              <a:t>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1"/>
            </a:gs>
            <a:gs pos="100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i="1" smtClean="0"/>
              <a:t>درمان آلكالوز متابوليك </a:t>
            </a:r>
            <a:endParaRPr lang="en-US" smtClean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fa-IR" sz="2400" b="1" dirty="0" smtClean="0"/>
              <a:t>روش‌هاي درماني در ابتدا شامل رفع علت اصلي ايجاد اختلال و افزايش ترشح كليوي يون بيكربنات جهت تصحيح آلكالوز است. </a:t>
            </a:r>
            <a:endParaRPr lang="en-US" sz="2400" b="1" dirty="0" smtClean="0"/>
          </a:p>
          <a:p>
            <a:pPr algn="r" rtl="1"/>
            <a:r>
              <a:rPr lang="fa-IR" sz="2400" b="1" dirty="0" smtClean="0"/>
              <a:t> در صورت ادامه آلكالوز و عدم تصحيح آن ممكن است نياز به دياليز و يا تجويز كلريدپتاسيم يا كلريد آمونيم وجود داشته باشد.</a:t>
            </a:r>
            <a:endParaRPr lang="en-US" sz="2400" b="1" dirty="0" smtClean="0"/>
          </a:p>
          <a:p>
            <a:pPr algn="r" rtl="1"/>
            <a:r>
              <a:rPr lang="fa-IR" sz="2400" b="1" dirty="0" smtClean="0"/>
              <a:t>ممكن است براي افزايش دفع كليوي يون بيكربنات از استازولاميد استفاده شود</a:t>
            </a:r>
            <a:r>
              <a:rPr lang="en-US" sz="2400" b="1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4572000"/>
            <a:ext cx="8305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b="1" dirty="0"/>
              <a:t> هنگام تجويز داروهاي فوق ، جهت جلوگيري از بروز عوارض ناشي از درمان نظير بروز اسيدوز متابوليك ناشي از </a:t>
            </a:r>
            <a:r>
              <a:rPr lang="fa-IR" sz="2400" b="1" strike="sngStrike" dirty="0"/>
              <a:t>تجويز كلريد پتاسيم</a:t>
            </a:r>
            <a:r>
              <a:rPr lang="en-US" sz="2400" b="1" strike="sngStrike" dirty="0"/>
              <a:t> </a:t>
            </a:r>
            <a:r>
              <a:rPr lang="en-US" sz="2400" b="1" dirty="0"/>
              <a:t>NH 4 CL, )</a:t>
            </a:r>
            <a:r>
              <a:rPr lang="fa-IR" sz="2400" b="1" dirty="0"/>
              <a:t>، هموليز (ناشي از تجويز</a:t>
            </a:r>
            <a:r>
              <a:rPr lang="en-US" sz="2400" b="1" dirty="0"/>
              <a:t> NH 4 CL )</a:t>
            </a:r>
            <a:r>
              <a:rPr lang="fa-IR" sz="2400" b="1" dirty="0"/>
              <a:t>، آنسـفالــوپاتي همراه با خواب آلودگي و كما (ناشي از تجويز كلريد آمونيم) ، فلبيت (ناشي از تجويز كلريد پتاسيم و كلريد آمونيم) و هايپوكالمي شديد، بايد بيمار را تحت مانيتورينگ مداوم و دقيق قرار داد</a:t>
            </a:r>
            <a:r>
              <a:rPr lang="en-US" sz="2400" b="1" dirty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ture_01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099"/>
            <a:ext cx="9194799" cy="6896099"/>
          </a:xfrm>
        </p:spPr>
      </p:pic>
    </p:spTree>
    <p:extLst>
      <p:ext uri="{BB962C8B-B14F-4D97-AF65-F5344CB8AC3E}">
        <p14:creationId xmlns:p14="http://schemas.microsoft.com/office/powerpoint/2010/main" val="27708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63"/>
            <a:ext cx="9128760" cy="68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84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B6D0FF"/>
            </a:gs>
            <a:gs pos="0">
              <a:schemeClr val="accent1">
                <a:tint val="50000"/>
                <a:satMod val="300000"/>
              </a:schemeClr>
            </a:gs>
            <a:gs pos="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/>
              <a:t>افتراق هایپر کاپنی حاد از مزمن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 fontScale="92500" lnSpcReduction="20000"/>
          </a:bodyPr>
          <a:lstStyle/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dirty="0" smtClean="0"/>
              <a:t>جهت افتراق هیپر کاپنی حاد از مزمن ابتدا بایستی دامنه تغییرات یون </a:t>
            </a:r>
            <a:r>
              <a:rPr lang="ar-SA" b="1" dirty="0" smtClean="0"/>
              <a:t>هیدروژن</a:t>
            </a:r>
            <a:r>
              <a:rPr lang="en-US" b="1" dirty="0" smtClean="0"/>
              <a:t> ( H ) </a:t>
            </a:r>
            <a:r>
              <a:rPr lang="ar-SA" dirty="0" smtClean="0"/>
              <a:t>نسبت به دامنه تغییرات </a:t>
            </a:r>
            <a:r>
              <a:rPr lang="en-US" b="1" dirty="0" smtClean="0"/>
              <a:t>PaCo2 </a:t>
            </a:r>
            <a:r>
              <a:rPr lang="ar-SA" dirty="0" smtClean="0"/>
              <a:t>تعیین شود . </a:t>
            </a:r>
            <a:endParaRPr lang="fa-IR" dirty="0" smtClean="0"/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endParaRPr lang="fa-IR" dirty="0" smtClean="0"/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endParaRPr lang="fa-IR" dirty="0" smtClean="0"/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endParaRPr lang="fa-IR" dirty="0" smtClean="0"/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endParaRPr lang="fa-IR" dirty="0" smtClean="0"/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endParaRPr lang="fa-IR" dirty="0" smtClean="0"/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dirty="0" smtClean="0"/>
              <a:t>در هیپر کاپنی حاد نسبت در حدود </a:t>
            </a:r>
            <a:r>
              <a:rPr lang="en-US" dirty="0" smtClean="0"/>
              <a:t>0.7 </a:t>
            </a:r>
            <a:r>
              <a:rPr lang="ar-SA" dirty="0" smtClean="0"/>
              <a:t>و در هیپر کاپنی مزمن در حدود </a:t>
            </a:r>
            <a:r>
              <a:rPr lang="en-US" dirty="0" smtClean="0"/>
              <a:t>0.3 </a:t>
            </a:r>
            <a:r>
              <a:rPr lang="ar-SA" dirty="0" smtClean="0"/>
              <a:t>یا کمتر و در هیپر کاپنی حاد در زمینه مزمن ، بین </a:t>
            </a:r>
            <a:r>
              <a:rPr lang="en-US" dirty="0" smtClean="0"/>
              <a:t>0.3 </a:t>
            </a:r>
            <a:r>
              <a:rPr lang="ar-SA" dirty="0" smtClean="0"/>
              <a:t>تا </a:t>
            </a:r>
            <a:r>
              <a:rPr lang="en-US" dirty="0" smtClean="0"/>
              <a:t>0.7 </a:t>
            </a:r>
            <a:r>
              <a:rPr lang="ar-SA" dirty="0" smtClean="0"/>
              <a:t>می باشد</a:t>
            </a:r>
            <a:r>
              <a:rPr lang="en-US" dirty="0" smtClean="0"/>
              <a:t> .</a:t>
            </a:r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endParaRPr lang="fa-IR" dirty="0" smtClean="0"/>
          </a:p>
          <a:p>
            <a:pPr marL="514350" indent="-514350" algn="r" rtl="1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99332" name="Picture 2" descr="5-mesa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67421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3" descr="11-mesal1"/>
          <p:cNvPicPr>
            <a:picLocks noChangeAspect="1" noChangeArrowheads="1"/>
          </p:cNvPicPr>
          <p:nvPr/>
        </p:nvPicPr>
        <p:blipFill>
          <a:blip r:embed="rId3"/>
          <a:srcRect r="62552"/>
          <a:stretch>
            <a:fillRect/>
          </a:stretch>
        </p:blipFill>
        <p:spPr bwMode="auto">
          <a:xfrm>
            <a:off x="1447800" y="350520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38200" y="1828800"/>
            <a:ext cx="7543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Acid-Base Information</a:t>
            </a:r>
          </a:p>
          <a:p>
            <a:pPr>
              <a:buFontTx/>
              <a:buChar char="•"/>
            </a:pPr>
            <a:r>
              <a:rPr lang="en-US" sz="3200">
                <a:latin typeface="Calibri" pitchFamily="34" charset="0"/>
              </a:rPr>
              <a:t>PH</a:t>
            </a:r>
          </a:p>
          <a:p>
            <a:pPr>
              <a:buFontTx/>
              <a:buChar char="•"/>
            </a:pPr>
            <a:r>
              <a:rPr lang="en-US" sz="3200">
                <a:latin typeface="Calibri" pitchFamily="34" charset="0"/>
              </a:rPr>
              <a:t>PCO2</a:t>
            </a:r>
          </a:p>
          <a:p>
            <a:pPr>
              <a:buFontTx/>
              <a:buChar char="•"/>
            </a:pPr>
            <a:r>
              <a:rPr lang="en-US" sz="3200">
                <a:latin typeface="Calibri" pitchFamily="34" charset="0"/>
              </a:rPr>
              <a:t>HCO3</a:t>
            </a:r>
          </a:p>
          <a:p>
            <a:pPr>
              <a:buFontTx/>
              <a:buChar char="•"/>
            </a:pPr>
            <a:r>
              <a:rPr lang="en-US" sz="3200">
                <a:latin typeface="Calibri" pitchFamily="34" charset="0"/>
              </a:rPr>
              <a:t>Base Excess + Buffer Base - BB</a:t>
            </a:r>
          </a:p>
          <a:p>
            <a:pPr>
              <a:buFontTx/>
              <a:buChar char="•"/>
            </a:pPr>
            <a:r>
              <a:rPr lang="en-US" sz="3200">
                <a:latin typeface="Calibri" pitchFamily="34" charset="0"/>
              </a:rPr>
              <a:t>Anion Gap</a:t>
            </a:r>
          </a:p>
          <a:p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Oxygenation Information</a:t>
            </a:r>
          </a:p>
          <a:p>
            <a:pPr>
              <a:buFontTx/>
              <a:buChar char="•"/>
            </a:pPr>
            <a:r>
              <a:rPr lang="en-US" sz="3200">
                <a:latin typeface="Calibri" pitchFamily="34" charset="0"/>
              </a:rPr>
              <a:t>PO</a:t>
            </a:r>
            <a:r>
              <a:rPr lang="en-US" sz="3200" baseline="-25000">
                <a:latin typeface="Calibri" pitchFamily="34" charset="0"/>
              </a:rPr>
              <a:t>2</a:t>
            </a:r>
            <a:r>
              <a:rPr lang="en-US" sz="3200">
                <a:latin typeface="Calibri" pitchFamily="34" charset="0"/>
              </a:rPr>
              <a:t> [oxygen tension]</a:t>
            </a:r>
          </a:p>
          <a:p>
            <a:pPr>
              <a:buFontTx/>
              <a:buChar char="•"/>
            </a:pPr>
            <a:r>
              <a:rPr lang="en-US" sz="3200">
                <a:latin typeface="Calibri" pitchFamily="34" charset="0"/>
              </a:rPr>
              <a:t>SO</a:t>
            </a:r>
            <a:r>
              <a:rPr lang="en-US" sz="3200" baseline="-25000">
                <a:latin typeface="Calibri" pitchFamily="34" charset="0"/>
              </a:rPr>
              <a:t>2</a:t>
            </a:r>
            <a:r>
              <a:rPr lang="en-US" sz="3200">
                <a:latin typeface="Calibri" pitchFamily="34" charset="0"/>
              </a:rPr>
              <a:t> [oxygen saturation]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533400"/>
            <a:ext cx="5622925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/>
              <a:t>Blood Gas Report</a:t>
            </a:r>
          </a:p>
        </p:txBody>
      </p:sp>
    </p:spTree>
    <p:extLst>
      <p:ext uri="{BB962C8B-B14F-4D97-AF65-F5344CB8AC3E}">
        <p14:creationId xmlns:p14="http://schemas.microsoft.com/office/powerpoint/2010/main" val="27616139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rgbClr val="B6D0FF"/>
            </a:gs>
            <a:gs pos="0">
              <a:schemeClr val="accent1">
                <a:tint val="50000"/>
                <a:satMod val="300000"/>
              </a:schemeClr>
            </a:gs>
            <a:gs pos="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1-mesa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4102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 1: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05400"/>
          </a:xfrm>
        </p:spPr>
        <p:txBody>
          <a:bodyPr/>
          <a:lstStyle/>
          <a:p>
            <a:pPr algn="r" rtl="1">
              <a:buFont typeface="Arial" pitchFamily="34" charset="0"/>
              <a:buNone/>
            </a:pPr>
            <a:r>
              <a:rPr lang="fa-IR" dirty="0" smtClean="0"/>
              <a:t>اگر</a:t>
            </a:r>
            <a:r>
              <a:rPr lang="en-US" dirty="0" smtClean="0"/>
              <a:t>HCO3 = 28 </a:t>
            </a:r>
            <a:r>
              <a:rPr lang="en-US" dirty="0" err="1" smtClean="0"/>
              <a:t>mEq</a:t>
            </a:r>
            <a:r>
              <a:rPr lang="en-US" dirty="0" smtClean="0"/>
              <a:t>/lit </a:t>
            </a:r>
            <a:r>
              <a:rPr lang="ar-SA" dirty="0" smtClean="0"/>
              <a:t>، </a:t>
            </a:r>
            <a:r>
              <a:rPr lang="en-US" dirty="0" smtClean="0"/>
              <a:t>PaCo2 = 80 mmHg </a:t>
            </a:r>
            <a:r>
              <a:rPr lang="ar-SA" dirty="0" smtClean="0"/>
              <a:t>و</a:t>
            </a:r>
            <a:r>
              <a:rPr lang="en-US" dirty="0" smtClean="0"/>
              <a:t> PH = 7.19</a:t>
            </a:r>
            <a:r>
              <a:rPr lang="fa-IR" dirty="0" smtClean="0"/>
              <a:t> </a:t>
            </a:r>
            <a:r>
              <a:rPr lang="en-US" dirty="0" smtClean="0"/>
              <a:t>  </a:t>
            </a:r>
            <a:r>
              <a:rPr lang="ar-SA" dirty="0" smtClean="0"/>
              <a:t>باشد نوع اختلال را مشخص نمایید</a:t>
            </a:r>
            <a:r>
              <a:rPr lang="en-US" dirty="0" smtClean="0"/>
              <a:t> :</a:t>
            </a:r>
          </a:p>
          <a:p>
            <a:pPr algn="r" rtl="1">
              <a:buFont typeface="Arial" pitchFamily="34" charset="0"/>
              <a:buNone/>
            </a:pPr>
            <a:endParaRPr lang="fa-IR" dirty="0" smtClean="0"/>
          </a:p>
          <a:p>
            <a:pPr algn="r" rtl="1">
              <a:buFont typeface="Arial" pitchFamily="34" charset="0"/>
              <a:buNone/>
            </a:pPr>
            <a:endParaRPr lang="fa-IR" dirty="0" smtClean="0"/>
          </a:p>
          <a:p>
            <a:pPr algn="r" rtl="1">
              <a:buFont typeface="Arial" pitchFamily="34" charset="0"/>
              <a:buNone/>
            </a:pPr>
            <a:r>
              <a:rPr lang="ar-SA" dirty="0" smtClean="0"/>
              <a:t>با توجه به غلظت</a:t>
            </a:r>
            <a:r>
              <a:rPr lang="en-US" dirty="0" smtClean="0"/>
              <a:t> [ H ] </a:t>
            </a:r>
            <a:r>
              <a:rPr lang="ar-SA" dirty="0" smtClean="0"/>
              <a:t>که در</a:t>
            </a:r>
            <a:r>
              <a:rPr lang="en-US" dirty="0" smtClean="0"/>
              <a:t> PH </a:t>
            </a:r>
            <a:r>
              <a:rPr lang="ar-SA" dirty="0" smtClean="0"/>
              <a:t>طبیعی </a:t>
            </a:r>
            <a:r>
              <a:rPr lang="ar-SA" dirty="0" smtClean="0">
                <a:hlinkClick r:id="" action="ppaction://noaction"/>
              </a:rPr>
              <a:t>(</a:t>
            </a:r>
            <a:r>
              <a:rPr lang="en-US" dirty="0" smtClean="0">
                <a:hlinkClick r:id="" action="ppaction://noaction"/>
              </a:rPr>
              <a:t>7.40 </a:t>
            </a:r>
            <a:r>
              <a:rPr lang="ar-SA" dirty="0" smtClean="0">
                <a:hlinkClick r:id="" action="ppaction://noaction"/>
              </a:rPr>
              <a:t>مساوی </a:t>
            </a:r>
            <a:r>
              <a:rPr lang="en-US" dirty="0" smtClean="0">
                <a:hlinkClick r:id="rId3" action="ppaction://hlinksldjump"/>
              </a:rPr>
              <a:t>40 Nm/L </a:t>
            </a:r>
            <a:r>
              <a:rPr lang="fa-IR" dirty="0" smtClean="0">
                <a:hlinkClick r:id="rId4" action="ppaction://hlinksldjump"/>
              </a:rPr>
              <a:t>)</a:t>
            </a:r>
            <a:r>
              <a:rPr lang="ar-SA" dirty="0" smtClean="0"/>
              <a:t>است در این حالت دامنه تغییرات</a:t>
            </a:r>
            <a:r>
              <a:rPr lang="en-US" dirty="0" smtClean="0"/>
              <a:t> [ H ] </a:t>
            </a:r>
            <a:r>
              <a:rPr lang="ar-SA" dirty="0" smtClean="0"/>
              <a:t>معادل 28 خواهد شد</a:t>
            </a:r>
            <a:r>
              <a:rPr lang="en-US" dirty="0" smtClean="0"/>
              <a:t> .</a:t>
            </a:r>
            <a:r>
              <a:rPr lang="fa-IR" dirty="0" smtClean="0"/>
              <a:t>                     </a:t>
            </a:r>
            <a:r>
              <a:rPr lang="en-US" dirty="0" smtClean="0"/>
              <a:t>∆H = 68 – 40 = 28</a:t>
            </a:r>
            <a:r>
              <a:rPr lang="fa-IR" dirty="0" smtClean="0"/>
              <a:t>  </a:t>
            </a: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ar-SA" dirty="0" smtClean="0"/>
              <a:t>همچنین دامنه تغییرات</a:t>
            </a:r>
            <a:r>
              <a:rPr lang="en-US" dirty="0" smtClean="0"/>
              <a:t> CO2 </a:t>
            </a:r>
            <a:r>
              <a:rPr lang="ar-SA" dirty="0" smtClean="0"/>
              <a:t>نسبت به</a:t>
            </a:r>
            <a:r>
              <a:rPr lang="en-US" dirty="0" smtClean="0"/>
              <a:t> CO2  </a:t>
            </a:r>
            <a:r>
              <a:rPr lang="ar-SA" dirty="0" smtClean="0"/>
              <a:t>طبیعی 40 می باشد</a:t>
            </a:r>
            <a:r>
              <a:rPr lang="en-US" dirty="0" smtClean="0"/>
              <a:t> . ∆CO2 = 80 – 40 = 40 mmHg  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22529" name="Picture 1" descr="10-mesal1"/>
          <p:cNvPicPr>
            <a:picLocks noChangeAspect="1" noChangeArrowheads="1"/>
          </p:cNvPicPr>
          <p:nvPr/>
        </p:nvPicPr>
        <p:blipFill>
          <a:blip r:embed="rId5"/>
          <a:srcRect l="32001" t="13873"/>
          <a:stretch>
            <a:fillRect/>
          </a:stretch>
        </p:blipFill>
        <p:spPr bwMode="auto">
          <a:xfrm>
            <a:off x="914400" y="2362200"/>
            <a:ext cx="3390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rot="-3331063">
            <a:off x="1424782" y="2615406"/>
            <a:ext cx="6248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9600" b="1">
                <a:solidFill>
                  <a:srgbClr val="FF0000"/>
                </a:solidFill>
                <a:latin typeface="Calibri" pitchFamily="34" charset="0"/>
              </a:rPr>
              <a:t>هیپرکاپنی حاد </a:t>
            </a:r>
            <a:endParaRPr lang="en-US" sz="9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مثال 2</a:t>
            </a:r>
            <a:endParaRPr lang="en-US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r" rtl="1">
              <a:buFont typeface="Arial" pitchFamily="34" charset="0"/>
              <a:buNone/>
            </a:pPr>
            <a:r>
              <a:rPr lang="ar-SA" dirty="0" smtClean="0"/>
              <a:t>اگر</a:t>
            </a:r>
            <a:r>
              <a:rPr lang="en-US" dirty="0" smtClean="0"/>
              <a:t> HCO3 = 38</a:t>
            </a:r>
            <a:r>
              <a:rPr lang="ar-SA" dirty="0" smtClean="0"/>
              <a:t>، </a:t>
            </a:r>
            <a:r>
              <a:rPr lang="en-US" dirty="0" smtClean="0"/>
              <a:t>PaCo2 = 92</a:t>
            </a:r>
            <a:r>
              <a:rPr lang="ar-SA" dirty="0" smtClean="0"/>
              <a:t>و </a:t>
            </a:r>
            <a:r>
              <a:rPr lang="en-US" dirty="0" smtClean="0"/>
              <a:t>PH = 7.25 </a:t>
            </a:r>
            <a:r>
              <a:rPr lang="ar-SA" dirty="0" smtClean="0"/>
              <a:t>باشد . نوع اختلال را مشخص نمایید</a:t>
            </a:r>
            <a:r>
              <a:rPr lang="en-US" dirty="0" smtClean="0"/>
              <a:t> .</a:t>
            </a:r>
            <a:endParaRPr lang="fa-IR" dirty="0" smtClean="0"/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102404" name="Picture 2" descr="12-mesa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181" y="2317781"/>
            <a:ext cx="6904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477000" y="2627313"/>
            <a:ext cx="1219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389313"/>
            <a:ext cx="838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303713"/>
            <a:ext cx="9906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76400" y="5370513"/>
            <a:ext cx="6477000" cy="9540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800" dirty="0"/>
              <a:t>چون </a:t>
            </a:r>
            <a:r>
              <a:rPr lang="ar-SA" sz="2800" dirty="0"/>
              <a:t>عدد حاصله ( </a:t>
            </a:r>
            <a:r>
              <a:rPr lang="en-US" sz="2800" dirty="0"/>
              <a:t>.35</a:t>
            </a:r>
            <a:r>
              <a:rPr lang="ar-SA" sz="2800" dirty="0"/>
              <a:t>) که بین </a:t>
            </a:r>
            <a:r>
              <a:rPr lang="en-US" sz="2800" dirty="0"/>
              <a:t>0.3</a:t>
            </a:r>
            <a:r>
              <a:rPr lang="ar-SA" sz="2800" dirty="0"/>
              <a:t> تا </a:t>
            </a:r>
            <a:r>
              <a:rPr lang="en-US" sz="2800" dirty="0"/>
              <a:t>0.7</a:t>
            </a:r>
            <a:r>
              <a:rPr lang="ar-SA" sz="2800" dirty="0"/>
              <a:t> است ، این حالت نمایانگر </a:t>
            </a:r>
            <a:r>
              <a:rPr lang="ar-SA" sz="2800" dirty="0">
                <a:solidFill>
                  <a:srgbClr val="FF0000"/>
                </a:solidFill>
              </a:rPr>
              <a:t>هیپر کاپنی حاد در زمینه مزمن </a:t>
            </a:r>
            <a:r>
              <a:rPr lang="ar-SA" sz="2800" dirty="0">
                <a:solidFill>
                  <a:schemeClr val="tx1"/>
                </a:solidFill>
              </a:rPr>
              <a:t>است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300" y="460227"/>
            <a:ext cx="73152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EC091F"/>
                </a:solidFill>
              </a:rPr>
              <a:t>PH=7.19 </a:t>
            </a:r>
            <a:endParaRPr lang="en-US" sz="4800" b="1" dirty="0" smtClean="0">
              <a:solidFill>
                <a:srgbClr val="EC091F"/>
              </a:solidFill>
            </a:endParaRPr>
          </a:p>
          <a:p>
            <a:r>
              <a:rPr lang="en-US" sz="4800" b="1" dirty="0" smtClean="0">
                <a:solidFill>
                  <a:srgbClr val="EC091F"/>
                </a:solidFill>
              </a:rPr>
              <a:t>PCO2=80 </a:t>
            </a:r>
            <a:r>
              <a:rPr lang="en-US" sz="4800" b="1" dirty="0">
                <a:solidFill>
                  <a:srgbClr val="EC091F"/>
                </a:solidFill>
              </a:rPr>
              <a:t>mmHg HCO3=28mEq/Lit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1066482" y="3062189"/>
            <a:ext cx="705643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66"/>
                </a:solidFill>
              </a:rPr>
              <a:t>PH=7.25 </a:t>
            </a:r>
            <a:endParaRPr lang="en-US" sz="4800" b="1" dirty="0" smtClean="0">
              <a:solidFill>
                <a:srgbClr val="FF0066"/>
              </a:solidFill>
            </a:endParaRPr>
          </a:p>
          <a:p>
            <a:r>
              <a:rPr lang="en-US" sz="4800" b="1" dirty="0" smtClean="0">
                <a:solidFill>
                  <a:srgbClr val="FF0066"/>
                </a:solidFill>
              </a:rPr>
              <a:t>PCO2=92 </a:t>
            </a:r>
            <a:r>
              <a:rPr lang="en-US" sz="4800" b="1" dirty="0">
                <a:solidFill>
                  <a:srgbClr val="FF0066"/>
                </a:solidFill>
              </a:rPr>
              <a:t>mmHg HCO3=38mEq/Lit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a-IR" dirty="0" smtClean="0">
                <a:sym typeface="Wingdings" panose="05000000000000000000" pitchFamily="2" charset="2"/>
              </a:rPr>
              <a:t>(1)</a:t>
            </a:r>
            <a:r>
              <a:rPr lang="en-US" dirty="0" smtClean="0"/>
              <a:t> </a:t>
            </a:r>
            <a:r>
              <a:rPr lang="en-US" dirty="0"/>
              <a:t>ABG </a:t>
            </a:r>
            <a:r>
              <a:rPr lang="fa-IR" b="1" dirty="0"/>
              <a:t>نکات کلیدي در تفسیر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marL="571500" indent="-571500" algn="r" rtl="1">
              <a:buAutoNum type="romanUcPeriod"/>
            </a:pPr>
            <a:r>
              <a:rPr lang="fa-IR" sz="3000" dirty="0" smtClean="0"/>
              <a:t>در </a:t>
            </a:r>
            <a:r>
              <a:rPr lang="fa-IR" sz="3000" dirty="0"/>
              <a:t>صورت وجود یک بیماري ساده تنفسی حاد، تغییر </a:t>
            </a:r>
            <a:r>
              <a:rPr lang="fa-IR" sz="3000" dirty="0" smtClean="0"/>
              <a:t>در</a:t>
            </a:r>
            <a:r>
              <a:rPr lang="en-US" sz="3000" b="1" dirty="0" smtClean="0"/>
              <a:t>PaCO2</a:t>
            </a:r>
            <a:r>
              <a:rPr lang="fa-IR" sz="3000" dirty="0" smtClean="0"/>
              <a:t> به </a:t>
            </a:r>
            <a:r>
              <a:rPr lang="fa-IR" sz="3000" dirty="0"/>
              <a:t>میزان </a:t>
            </a:r>
            <a:r>
              <a:rPr lang="en-US" sz="3000" b="1" dirty="0" smtClean="0"/>
              <a:t>10mmHg </a:t>
            </a:r>
            <a:r>
              <a:rPr lang="fa-IR" sz="3000" dirty="0" smtClean="0"/>
              <a:t>منجر </a:t>
            </a:r>
            <a:r>
              <a:rPr lang="fa-IR" sz="3000" dirty="0"/>
              <a:t>به تغییر </a:t>
            </a:r>
            <a:r>
              <a:rPr lang="en-US" sz="3000" dirty="0" smtClean="0"/>
              <a:t>0/08</a:t>
            </a:r>
            <a:r>
              <a:rPr lang="fa-IR" sz="3000" dirty="0" smtClean="0"/>
              <a:t> در </a:t>
            </a:r>
            <a:r>
              <a:rPr lang="en-US" sz="3000" b="1" dirty="0"/>
              <a:t>pH </a:t>
            </a:r>
            <a:r>
              <a:rPr lang="fa-IR" sz="3000" dirty="0" smtClean="0"/>
              <a:t>خواهد شد.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9200" y="2667000"/>
            <a:ext cx="4648200" cy="7016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Therefore, in acute respiratory acidosis,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pH will fall by  0.08  x  [(PCO</a:t>
            </a:r>
            <a:r>
              <a:rPr lang="en-US" baseline="-25000" dirty="0">
                <a:latin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</a:rPr>
              <a:t> - 40)/10]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95400" y="3581400"/>
            <a:ext cx="4419600" cy="7016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In acute respiratory alkalosis,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pH will rise by 0.08 x [(40-PCO</a:t>
            </a:r>
            <a:r>
              <a:rPr lang="en-US" baseline="-25000" dirty="0">
                <a:latin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</a:rPr>
              <a:t>)/10]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2" y="4267200"/>
            <a:ext cx="8942158" cy="26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B6D0FF"/>
            </a:gs>
            <a:gs pos="0">
              <a:schemeClr val="accent1">
                <a:tint val="50000"/>
                <a:satMod val="300000"/>
              </a:schemeClr>
            </a:gs>
            <a:gs pos="0">
              <a:schemeClr val="accent1">
                <a:tint val="37000"/>
                <a:satMod val="300000"/>
              </a:schemeClr>
            </a:gs>
            <a:gs pos="7000">
              <a:schemeClr val="accent5">
                <a:lumMod val="20000"/>
                <a:lumOff val="80000"/>
                <a:alpha val="86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fa-IR" dirty="0" smtClean="0">
                <a:sym typeface="Wingdings" panose="05000000000000000000" pitchFamily="2" charset="2"/>
              </a:rPr>
              <a:t>(1)</a:t>
            </a:r>
            <a:r>
              <a:rPr lang="en-US" dirty="0" smtClean="0"/>
              <a:t> </a:t>
            </a:r>
            <a:r>
              <a:rPr lang="en-US" dirty="0"/>
              <a:t>ABG </a:t>
            </a:r>
            <a:r>
              <a:rPr lang="fa-IR" b="1" dirty="0"/>
              <a:t>نکات کلیدي در تفسیر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r" rtl="1"/>
            <a:r>
              <a:rPr lang="fa-IR" sz="3000" dirty="0" smtClean="0"/>
              <a:t>مثال: در </a:t>
            </a:r>
            <a:r>
              <a:rPr lang="en-US" sz="3000" dirty="0" smtClean="0"/>
              <a:t>ABG </a:t>
            </a:r>
            <a:endParaRPr lang="fa-IR" sz="3000" dirty="0"/>
          </a:p>
          <a:p>
            <a:pPr marL="0" indent="0" algn="r" rtl="1">
              <a:buNone/>
            </a:pPr>
            <a:r>
              <a:rPr lang="en-US" sz="3000" b="1" dirty="0" smtClean="0"/>
              <a:t>pH=7.30</a:t>
            </a:r>
            <a:r>
              <a:rPr lang="fa-IR" sz="3000" b="1" dirty="0" smtClean="0"/>
              <a:t>    </a:t>
            </a:r>
            <a:r>
              <a:rPr lang="en-US" sz="3000" b="1" dirty="0" smtClean="0"/>
              <a:t>PaCO2=52mmHg</a:t>
            </a:r>
            <a:r>
              <a:rPr lang="fa-IR" sz="3000" b="1" dirty="0" smtClean="0"/>
              <a:t>    </a:t>
            </a:r>
            <a:r>
              <a:rPr lang="en-US" sz="3000" b="1" dirty="0" smtClean="0"/>
              <a:t>HCO3-=26mEq/L</a:t>
            </a:r>
            <a:endParaRPr lang="en-US" sz="3000" b="1" dirty="0"/>
          </a:p>
          <a:p>
            <a:pPr algn="r" rtl="1"/>
            <a:r>
              <a:rPr lang="fa-IR" sz="3000" dirty="0"/>
              <a:t>به ترتیب زیر عمل می کنیم</a:t>
            </a:r>
            <a:r>
              <a:rPr lang="fa-IR" sz="3000" dirty="0" smtClean="0"/>
              <a:t>:</a:t>
            </a:r>
            <a:endParaRPr lang="en-US" sz="3000" dirty="0" smtClean="0"/>
          </a:p>
          <a:p>
            <a:pPr marL="514350" indent="-514350">
              <a:buAutoNum type="arabicPeriod"/>
            </a:pPr>
            <a:r>
              <a:rPr lang="fa-IR" sz="3000" dirty="0" smtClean="0"/>
              <a:t>ختلاف</a:t>
            </a:r>
            <a:r>
              <a:rPr lang="en-US" sz="3000" b="1" dirty="0" smtClean="0"/>
              <a:t>PaCO2 </a:t>
            </a:r>
            <a:r>
              <a:rPr lang="fa-IR" sz="3000" b="1" dirty="0"/>
              <a:t>=</a:t>
            </a:r>
            <a:r>
              <a:rPr lang="en-US" sz="3000" b="1" dirty="0" smtClean="0"/>
              <a:t>52-40 </a:t>
            </a:r>
            <a:r>
              <a:rPr lang="en-US" sz="3000" dirty="0"/>
              <a:t>= </a:t>
            </a:r>
            <a:r>
              <a:rPr lang="en-US" sz="3000" dirty="0" smtClean="0"/>
              <a:t>12</a:t>
            </a:r>
            <a:r>
              <a:rPr lang="en-US" sz="3000" b="1" dirty="0" smtClean="0"/>
              <a:t>mmHg </a:t>
            </a:r>
          </a:p>
          <a:p>
            <a:pPr marL="514350" indent="-514350">
              <a:buAutoNum type="arabicPeriod"/>
            </a:pPr>
            <a:r>
              <a:rPr lang="en-US" sz="3000" b="1" dirty="0"/>
              <a:t> </a:t>
            </a:r>
            <a:r>
              <a:rPr lang="en-US" sz="3000" b="1" dirty="0" smtClean="0"/>
              <a:t>                                              X= 0/096 = 0/1</a:t>
            </a:r>
          </a:p>
          <a:p>
            <a:pPr marL="514350" indent="-514350">
              <a:buAutoNum type="arabicPeriod"/>
            </a:pPr>
            <a:endParaRPr lang="en-US" sz="3000" b="1" dirty="0" smtClean="0"/>
          </a:p>
          <a:p>
            <a:pPr marL="514350" indent="-514350">
              <a:buAutoNum type="arabicPeriod"/>
            </a:pPr>
            <a:r>
              <a:rPr lang="en-US" sz="3000" b="1" dirty="0" smtClean="0"/>
              <a:t> PH= 7.40 – 0.1 = 7.30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41" y="3429000"/>
            <a:ext cx="3556779" cy="952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72200" y="6096000"/>
            <a:ext cx="2781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latin typeface="___WRD_EMBED_SUB_39"/>
              </a:rPr>
              <a:t>تنها یک بیماري تنفسی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B6D0FF"/>
            </a:gs>
            <a:gs pos="0">
              <a:schemeClr val="accent1">
                <a:tint val="50000"/>
                <a:satMod val="300000"/>
              </a:schemeClr>
            </a:gs>
            <a:gs pos="0">
              <a:schemeClr val="accent1">
                <a:tint val="37000"/>
                <a:satMod val="300000"/>
              </a:schemeClr>
            </a:gs>
            <a:gs pos="7000">
              <a:schemeClr val="accent5">
                <a:lumMod val="20000"/>
                <a:lumOff val="80000"/>
                <a:alpha val="86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ym typeface="Wingdings" panose="05000000000000000000" pitchFamily="2" charset="2"/>
              </a:rPr>
              <a:t>(2)</a:t>
            </a:r>
            <a:r>
              <a:rPr lang="en-US" dirty="0" smtClean="0"/>
              <a:t> </a:t>
            </a:r>
            <a:r>
              <a:rPr lang="en-US" dirty="0"/>
              <a:t>ABG </a:t>
            </a:r>
            <a:r>
              <a:rPr lang="fa-IR" b="1" dirty="0"/>
              <a:t>نکات کلیدي در تفسیر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/>
              <a:t>در صورت وجود یک بیماري تنفسی مزمن </a:t>
            </a:r>
            <a:r>
              <a:rPr lang="fa-IR" b="1" dirty="0" smtClean="0"/>
              <a:t>تغییر</a:t>
            </a:r>
            <a:r>
              <a:rPr lang="en-US" b="1" dirty="0" smtClean="0"/>
              <a:t> </a:t>
            </a:r>
            <a:r>
              <a:rPr lang="en-US" b="1" dirty="0"/>
              <a:t>PaCO2</a:t>
            </a:r>
            <a:endParaRPr lang="fa-IR" b="1" dirty="0"/>
          </a:p>
          <a:p>
            <a:pPr algn="r" rtl="1"/>
            <a:r>
              <a:rPr lang="fa-IR" dirty="0" smtClean="0"/>
              <a:t>به </a:t>
            </a:r>
            <a:r>
              <a:rPr lang="fa-IR" dirty="0"/>
              <a:t>میزان </a:t>
            </a:r>
            <a:r>
              <a:rPr lang="en-US" b="1" dirty="0"/>
              <a:t>10mmHg </a:t>
            </a:r>
            <a:r>
              <a:rPr lang="fa-IR" dirty="0"/>
              <a:t>منجر به تغییر </a:t>
            </a:r>
            <a:r>
              <a:rPr lang="en-US" dirty="0" smtClean="0"/>
              <a:t>0/03</a:t>
            </a:r>
            <a:r>
              <a:rPr lang="fa-IR" dirty="0" smtClean="0"/>
              <a:t> </a:t>
            </a:r>
            <a:r>
              <a:rPr lang="fa-IR" dirty="0"/>
              <a:t>در </a:t>
            </a:r>
            <a:r>
              <a:rPr lang="en-US" b="1" dirty="0"/>
              <a:t>pH </a:t>
            </a:r>
            <a:r>
              <a:rPr lang="fa-IR" dirty="0"/>
              <a:t>خواهد شد.</a:t>
            </a:r>
          </a:p>
          <a:p>
            <a:pPr algn="r" rtl="1"/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19200" y="3505200"/>
            <a:ext cx="4648200" cy="7016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Therefore, in chronic respiratory acidosis, pH will fall by  0.03  x  [(PCO</a:t>
            </a:r>
            <a:r>
              <a:rPr lang="en-US" baseline="-25000" dirty="0">
                <a:latin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</a:rPr>
              <a:t> - 40)/10]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19200" y="4648200"/>
            <a:ext cx="4419600" cy="7016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In chronic respiratory alkalosis,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pH will rise by 0.03 x [(40-PCO</a:t>
            </a:r>
            <a:r>
              <a:rPr lang="en-US" baseline="-25000" dirty="0">
                <a:latin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</a:rPr>
              <a:t>)/10]</a:t>
            </a:r>
          </a:p>
        </p:txBody>
      </p:sp>
    </p:spTree>
    <p:extLst>
      <p:ext uri="{BB962C8B-B14F-4D97-AF65-F5344CB8AC3E}">
        <p14:creationId xmlns:p14="http://schemas.microsoft.com/office/powerpoint/2010/main" val="10391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pH 7.48, PCO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 28, PO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 54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panose="020B0604020202020204" pitchFamily="34" charset="0"/>
              </a:rPr>
              <a:t>Is this an acute or chronic abnormality?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90600" y="2743200"/>
            <a:ext cx="64341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If acute, then pH change should be 0.08  x  [(40 - PCO</a:t>
            </a:r>
            <a:r>
              <a:rPr lang="en-US" baseline="-25000" dirty="0">
                <a:latin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</a:rPr>
              <a:t>)/10]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		0.08 x [(40-28)/10)] = 0.09, or a pH of 7.49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If chronic, then pH change should be 0.03 x [(40-PCO</a:t>
            </a:r>
            <a:r>
              <a:rPr lang="en-US" baseline="-25000" dirty="0">
                <a:latin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</a:rPr>
              <a:t>)/10]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		0.03 x [(40-28)/10] = 0.03, or a pH of 7.43</a:t>
            </a:r>
          </a:p>
        </p:txBody>
      </p:sp>
    </p:spTree>
    <p:extLst>
      <p:ext uri="{BB962C8B-B14F-4D97-AF65-F5344CB8AC3E}">
        <p14:creationId xmlns:p14="http://schemas.microsoft.com/office/powerpoint/2010/main" val="3765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pH 7.36, PCO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 54, PO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 62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2296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panose="020B0604020202020204" pitchFamily="34" charset="0"/>
              </a:rPr>
              <a:t>Is this an acute or chronic abnormality?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64992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If acute, then pH change should be 0.08  x  [(PCO</a:t>
            </a:r>
            <a:r>
              <a:rPr lang="en-US" baseline="-25000" dirty="0">
                <a:latin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</a:rPr>
              <a:t> - 40)/10]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		0.08 x (54-40)/10  =  0.11,    or a pH of 7.29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If chronic, then pH change will be 0.03 x [(PCO</a:t>
            </a:r>
            <a:r>
              <a:rPr lang="en-US" baseline="-25000" dirty="0">
                <a:latin typeface="Times" panose="02020603050405020304" pitchFamily="18" charset="0"/>
              </a:rPr>
              <a:t>2</a:t>
            </a:r>
            <a:r>
              <a:rPr lang="en-US" dirty="0">
                <a:latin typeface="Times" panose="02020603050405020304" pitchFamily="18" charset="0"/>
              </a:rPr>
              <a:t> - 40)/10]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dirty="0">
                <a:latin typeface="Times" panose="02020603050405020304" pitchFamily="18" charset="0"/>
              </a:rPr>
              <a:t>		0.03 x (54-40)/10 = 0.04,  or a pH of 7.36</a:t>
            </a:r>
          </a:p>
        </p:txBody>
      </p:sp>
    </p:spTree>
    <p:extLst>
      <p:ext uri="{BB962C8B-B14F-4D97-AF65-F5344CB8AC3E}">
        <p14:creationId xmlns:p14="http://schemas.microsoft.com/office/powerpoint/2010/main" val="19313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تغییرات </a:t>
            </a:r>
            <a:r>
              <a:rPr lang="en-US" dirty="0" smtClean="0"/>
              <a:t>HCO3</a:t>
            </a:r>
            <a:r>
              <a:rPr lang="fa-IR" dirty="0" smtClean="0"/>
              <a:t>و</a:t>
            </a:r>
            <a:r>
              <a:rPr lang="en-US" dirty="0" smtClean="0"/>
              <a:t>PaCO2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Acute respiratory acidosis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For every 10 mm Hg rise in pCO2, the HCO3 should increase by 1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Chronic respiratory acidosis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For every 10 mm Hg rise in pCO2, the HCO3 should increase by 4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Acute respiratory alkalosis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For every 10 mm Hg decrease in pCO2, the HCO3 should decrease by 2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Chronic respiratory alkalosis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For every 10 mm Hg decrease in pCO2, the HCO3 should decrease by 4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9900"/>
            <a:ext cx="9144000" cy="2654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0833 -0.5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1. اگر بیمار اسیدوز متابولیک داشت: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قدم اول تعیین ساده یا مرکب بودن رابطه با 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lvl="1" algn="r" rtl="1"/>
            <a:r>
              <a:rPr lang="fa-IR" dirty="0" smtClean="0">
                <a:solidFill>
                  <a:srgbClr val="FF0000"/>
                </a:solidFill>
              </a:rPr>
              <a:t>اگر معاله درست است پس فقط اسیدوز متابولیک داریم</a:t>
            </a:r>
          </a:p>
          <a:p>
            <a:pPr lvl="1" algn="r" rtl="1"/>
            <a:r>
              <a:rPr lang="fa-IR" dirty="0" smtClean="0">
                <a:solidFill>
                  <a:srgbClr val="FF0000"/>
                </a:solidFill>
              </a:rPr>
              <a:t>اگر </a:t>
            </a:r>
            <a:r>
              <a:rPr lang="en-US" dirty="0" smtClean="0">
                <a:solidFill>
                  <a:srgbClr val="FF0000"/>
                </a:solidFill>
              </a:rPr>
              <a:t>PaCO2</a:t>
            </a:r>
            <a:r>
              <a:rPr lang="fa-IR" dirty="0" smtClean="0">
                <a:solidFill>
                  <a:srgbClr val="FF0000"/>
                </a:solidFill>
              </a:rPr>
              <a:t> بیشتر است پس اسیدوز تنفسی هم دارم.</a:t>
            </a:r>
          </a:p>
          <a:p>
            <a:pPr lvl="1" algn="r" rtl="1"/>
            <a:r>
              <a:rPr lang="fa-IR" dirty="0">
                <a:solidFill>
                  <a:srgbClr val="FF0000"/>
                </a:solidFill>
              </a:rPr>
              <a:t>اگر </a:t>
            </a:r>
            <a:r>
              <a:rPr lang="en-US" dirty="0">
                <a:solidFill>
                  <a:srgbClr val="FF0000"/>
                </a:solidFill>
              </a:rPr>
              <a:t>PaCO2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کمتر </a:t>
            </a:r>
            <a:r>
              <a:rPr lang="fa-IR" dirty="0">
                <a:solidFill>
                  <a:srgbClr val="FF0000"/>
                </a:solidFill>
              </a:rPr>
              <a:t>است پس </a:t>
            </a:r>
            <a:r>
              <a:rPr lang="fa-IR" dirty="0" smtClean="0">
                <a:solidFill>
                  <a:srgbClr val="FF0000"/>
                </a:solidFill>
              </a:rPr>
              <a:t>آلکالوز </a:t>
            </a:r>
            <a:r>
              <a:rPr lang="fa-IR" dirty="0">
                <a:solidFill>
                  <a:srgbClr val="FF0000"/>
                </a:solidFill>
              </a:rPr>
              <a:t>تنفسی هم دارم.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2514600"/>
            <a:ext cx="7086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Metabolic acidosis: </a:t>
            </a:r>
            <a:endParaRPr lang="fa-IR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Expected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CO2 </a:t>
            </a:r>
            <a:r>
              <a:rPr lang="en-US" sz="2400" b="1" dirty="0">
                <a:solidFill>
                  <a:srgbClr val="00B150"/>
                </a:solidFill>
                <a:latin typeface="Calibri" panose="020F0502020204030204" pitchFamily="34" charset="0"/>
              </a:rPr>
              <a:t>↓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= 1.5 x [HCO3] + 8 (range: +/- 2)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5460143"/>
            <a:ext cx="8382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Metabolic acidosis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fa-I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CO2 </a:t>
            </a:r>
            <a:r>
              <a:rPr lang="en-US" sz="2400" dirty="0">
                <a:solidFill>
                  <a:srgbClr val="00B150"/>
                </a:solidFill>
                <a:latin typeface="Calibri" panose="020F0502020204030204" pitchFamily="34" charset="0"/>
              </a:rPr>
              <a:t>↓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is the 2 digits after the decimal point of pH ±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6097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2. </a:t>
            </a:r>
            <a:r>
              <a:rPr lang="fa-IR" dirty="0"/>
              <a:t>اگر بیمار </a:t>
            </a:r>
            <a:r>
              <a:rPr lang="fa-IR" dirty="0" smtClean="0"/>
              <a:t>آلکالوز </a:t>
            </a:r>
            <a:r>
              <a:rPr lang="fa-IR" dirty="0"/>
              <a:t>متابولیک داشت: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8686800" cy="4648200"/>
          </a:xfrm>
        </p:spPr>
        <p:txBody>
          <a:bodyPr/>
          <a:lstStyle/>
          <a:p>
            <a:pPr algn="r" rtl="1"/>
            <a:r>
              <a:rPr lang="fa-IR" dirty="0"/>
              <a:t>قدم اول تعیین ساده یا مرکب بودن رابطه </a:t>
            </a:r>
            <a:r>
              <a:rPr lang="fa-IR" dirty="0" smtClean="0"/>
              <a:t>با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marL="457200" lvl="1" indent="0"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 </a:t>
            </a:r>
            <a:endParaRPr lang="fa-IR" dirty="0">
              <a:solidFill>
                <a:srgbClr val="FF0000"/>
              </a:solidFill>
            </a:endParaRPr>
          </a:p>
          <a:p>
            <a:pPr lvl="1" algn="r" rtl="1"/>
            <a:r>
              <a:rPr lang="fa-IR" dirty="0" smtClean="0">
                <a:solidFill>
                  <a:srgbClr val="FF0000"/>
                </a:solidFill>
              </a:rPr>
              <a:t>اگر </a:t>
            </a:r>
            <a:r>
              <a:rPr lang="fa-IR" dirty="0">
                <a:solidFill>
                  <a:srgbClr val="FF0000"/>
                </a:solidFill>
              </a:rPr>
              <a:t>معاله درست است پس فقط اسیدوز متابولیک داریم</a:t>
            </a:r>
          </a:p>
          <a:p>
            <a:pPr lvl="1" algn="r" rtl="1"/>
            <a:r>
              <a:rPr lang="fa-IR" dirty="0">
                <a:solidFill>
                  <a:srgbClr val="FF0000"/>
                </a:solidFill>
              </a:rPr>
              <a:t>اگر </a:t>
            </a:r>
            <a:r>
              <a:rPr lang="en-US" dirty="0">
                <a:solidFill>
                  <a:srgbClr val="FF0000"/>
                </a:solidFill>
              </a:rPr>
              <a:t>PaCO2</a:t>
            </a:r>
            <a:r>
              <a:rPr lang="fa-IR" dirty="0">
                <a:solidFill>
                  <a:srgbClr val="FF0000"/>
                </a:solidFill>
              </a:rPr>
              <a:t> بیشتر است پس اسیدوز تنفسی هم دارم.</a:t>
            </a:r>
          </a:p>
          <a:p>
            <a:pPr lvl="1" algn="r" rtl="1"/>
            <a:r>
              <a:rPr lang="fa-IR" dirty="0">
                <a:solidFill>
                  <a:srgbClr val="FF0000"/>
                </a:solidFill>
              </a:rPr>
              <a:t>اگر </a:t>
            </a:r>
            <a:r>
              <a:rPr lang="en-US" dirty="0">
                <a:solidFill>
                  <a:srgbClr val="FF0000"/>
                </a:solidFill>
              </a:rPr>
              <a:t>PaCO2</a:t>
            </a:r>
            <a:r>
              <a:rPr lang="fa-IR" dirty="0">
                <a:solidFill>
                  <a:srgbClr val="FF0000"/>
                </a:solidFill>
              </a:rPr>
              <a:t> کمتر است پس آلکالوز تنفسی هم دارم.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381"/>
          <a:stretch/>
        </p:blipFill>
        <p:spPr>
          <a:xfrm>
            <a:off x="689687" y="1676400"/>
            <a:ext cx="3658402" cy="8384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57200" y="2590800"/>
            <a:ext cx="83058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 rtl="1">
              <a:buNone/>
            </a:pPr>
            <a:r>
              <a:rPr lang="en-US" sz="2800" b="1" dirty="0"/>
              <a:t>Metabolic alkalosis:</a:t>
            </a:r>
            <a:endParaRPr lang="fa-IR" sz="2800" b="1" dirty="0"/>
          </a:p>
          <a:p>
            <a:pPr marL="0" indent="0" algn="ctr" rtl="1">
              <a:buNone/>
            </a:pPr>
            <a:r>
              <a:rPr lang="en-US" sz="2800" b="1" dirty="0"/>
              <a:t> Expected CO2 ↑= 0.7 [HCO3] + 20 (range: +/- 5) [MAX=55]</a:t>
            </a:r>
            <a:endParaRPr lang="fa-I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5791200"/>
            <a:ext cx="83058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Metabolic alkalosis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endParaRPr lang="fa-IR" sz="28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the weakest compensation (max PaCO2 </a:t>
            </a:r>
            <a:r>
              <a:rPr lang="en-US" sz="2800" b="1" dirty="0">
                <a:solidFill>
                  <a:srgbClr val="00B150"/>
                </a:solidFill>
                <a:latin typeface="Calibri" panose="020F0502020204030204" pitchFamily="34" charset="0"/>
              </a:rPr>
              <a:t>↑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= 55 mmHg)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6908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719211"/>
            <a:ext cx="4572000" cy="1570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7.35&lt; pH &lt;7.45  </a:t>
            </a:r>
            <a:endParaRPr lang="fa-IR" sz="2400" dirty="0">
              <a:latin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latin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pH &lt;7.35</a:t>
            </a:r>
            <a:r>
              <a:rPr lang="fa-IR" sz="2400" dirty="0">
                <a:latin typeface="Arial" pitchFamily="34" charset="0"/>
              </a:rPr>
              <a:t>     اسیدوز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latin typeface="Arial" pitchFamily="34" charset="0"/>
              </a:rPr>
              <a:t>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pH&gt;7.45</a:t>
            </a:r>
            <a:r>
              <a:rPr lang="fa-IR" sz="2400" dirty="0">
                <a:latin typeface="Arial" pitchFamily="34" charset="0"/>
              </a:rPr>
              <a:t>    الکالوز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9249"/>
            <a:ext cx="4724400" cy="230832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ea typeface="Majalla UI"/>
                <a:cs typeface="Arial" pitchFamily="34" charset="0"/>
              </a:rPr>
              <a:t>45</a:t>
            </a:r>
            <a:r>
              <a:rPr lang="fa-IR" sz="2400" dirty="0">
                <a:latin typeface="Arial" pitchFamily="34" charset="0"/>
                <a:ea typeface="Majalla UI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35&lt; Pa CO2&lt;</a:t>
            </a:r>
            <a:endParaRPr lang="fa-IR" sz="2400" dirty="0">
              <a:latin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latin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Pa CO2&lt;35mm Hg</a:t>
            </a:r>
            <a:r>
              <a:rPr lang="fa-IR" sz="2400" dirty="0">
                <a:latin typeface="Arial" pitchFamily="34" charset="0"/>
              </a:rPr>
              <a:t> الکالوزتنفسی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Pa CO2&gt;45mm Hg</a:t>
            </a:r>
            <a:r>
              <a:rPr lang="fa-IR" sz="2400" dirty="0">
                <a:latin typeface="Arial" pitchFamily="34" charset="0"/>
              </a:rPr>
              <a:t> اسیدوز تنفسی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latin typeface="Arial" pitchFamily="34" charset="0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dirty="0">
                <a:latin typeface="Arial" pitchFamily="34" charset="0"/>
              </a:rPr>
              <a:t>تغییرات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Pa CO2</a:t>
            </a:r>
            <a:r>
              <a:rPr lang="fa-IR" sz="2400" dirty="0">
                <a:latin typeface="Arial" pitchFamily="34" charset="0"/>
              </a:rPr>
              <a:t> با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pH</a:t>
            </a:r>
            <a:r>
              <a:rPr lang="fa-IR" sz="2400" dirty="0">
                <a:latin typeface="Arial" pitchFamily="34" charset="0"/>
              </a:rPr>
              <a:t> نسبت عکس دارد.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399" y="2286000"/>
            <a:ext cx="4419601" cy="23186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22&lt; HCO3⁻ &lt;</a:t>
            </a:r>
            <a:r>
              <a:rPr lang="en-US" sz="2400" dirty="0">
                <a:latin typeface="Arial" pitchFamily="34" charset="0"/>
                <a:ea typeface="Majalla UI"/>
                <a:cs typeface="Arial" pitchFamily="34" charset="0"/>
              </a:rPr>
              <a:t>26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Meq/lit</a:t>
            </a:r>
            <a:endParaRPr lang="fa-IR" sz="2400" dirty="0">
              <a:latin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latin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HCO3⁻ &lt;22</a:t>
            </a:r>
            <a:r>
              <a:rPr lang="fa-IR" sz="2400" dirty="0">
                <a:latin typeface="Arial" pitchFamily="34" charset="0"/>
              </a:rPr>
              <a:t> اسیدوز متابولیک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HCO3⁻ &gt;26</a:t>
            </a:r>
            <a:r>
              <a:rPr lang="fa-IR" sz="2400" dirty="0">
                <a:latin typeface="Arial" pitchFamily="34" charset="0"/>
              </a:rPr>
              <a:t> الکالوز متابولیک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latin typeface="Arial" pitchFamily="34" charset="0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atin typeface="Arial" pitchFamily="34" charset="0"/>
              </a:rPr>
              <a:t>تغییرات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HCO3⁻</a:t>
            </a:r>
            <a:r>
              <a:rPr lang="fa-IR" sz="2000" b="1" dirty="0">
                <a:latin typeface="Arial" pitchFamily="34" charset="0"/>
              </a:rPr>
              <a:t>با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pH</a:t>
            </a:r>
            <a:r>
              <a:rPr lang="fa-IR" sz="2000" b="1" dirty="0">
                <a:latin typeface="Arial" pitchFamily="34" charset="0"/>
              </a:rPr>
              <a:t> نسبت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fa-IR" sz="2000" b="1" dirty="0">
                <a:latin typeface="Arial" pitchFamily="34" charset="0"/>
              </a:rPr>
              <a:t>مستقیم دارد.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4643838"/>
            <a:ext cx="5257800" cy="206210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 &lt;-2</a:t>
            </a:r>
            <a:r>
              <a:rPr lang="fa-IR" sz="2400" dirty="0">
                <a:latin typeface="Arial" pitchFamily="34" charset="0"/>
              </a:rPr>
              <a:t> </a:t>
            </a:r>
            <a:r>
              <a:rPr lang="fa-IR" sz="3200" dirty="0">
                <a:latin typeface="Arial" pitchFamily="34" charset="0"/>
              </a:rPr>
              <a:t>اسیدوز</a:t>
            </a:r>
            <a:r>
              <a:rPr lang="fa-IR" sz="2400" dirty="0">
                <a:latin typeface="Arial" pitchFamily="34" charset="0"/>
              </a:rPr>
              <a:t> متابولیک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a-IR" sz="2400" dirty="0">
              <a:latin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 &gt;+2</a:t>
            </a:r>
            <a:r>
              <a:rPr lang="fa-IR" sz="2400" dirty="0">
                <a:latin typeface="Arial" pitchFamily="34" charset="0"/>
              </a:rPr>
              <a:t> الکالوز متابولیک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3. اگر بیمار اسیدوز تنفسی داشت: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قدم اول تعیین حاد یا مزمن بودن است.</a:t>
            </a:r>
          </a:p>
          <a:p>
            <a:pPr marL="0" indent="0" algn="r" rtl="1">
              <a:buNone/>
            </a:pPr>
            <a:r>
              <a:rPr lang="fa-IR" dirty="0" smtClean="0"/>
              <a:t>1. در حاد با افزایش </a:t>
            </a:r>
            <a:r>
              <a:rPr lang="en-US" dirty="0" smtClean="0"/>
              <a:t>10 mm Paco2</a:t>
            </a:r>
            <a:r>
              <a:rPr lang="fa-IR" dirty="0" smtClean="0"/>
              <a:t> به مقدار</a:t>
            </a:r>
            <a:r>
              <a:rPr lang="en-US" dirty="0" smtClean="0"/>
              <a:t>1meq</a:t>
            </a:r>
            <a:r>
              <a:rPr lang="fa-IR" dirty="0" smtClean="0"/>
              <a:t> در بیکربنات افزایش داریم.</a:t>
            </a:r>
          </a:p>
          <a:p>
            <a:pPr lvl="1" algn="r" rtl="1"/>
            <a:r>
              <a:rPr lang="fa-IR" sz="2000" dirty="0" smtClean="0">
                <a:solidFill>
                  <a:srgbClr val="FF0000"/>
                </a:solidFill>
              </a:rPr>
              <a:t>اگر معاله درست است پس فقط اسیدوز تنفسی حاد داریم</a:t>
            </a:r>
          </a:p>
          <a:p>
            <a:pPr lvl="1" algn="r" rtl="1"/>
            <a:r>
              <a:rPr lang="fa-IR" sz="2000" dirty="0" smtClean="0">
                <a:solidFill>
                  <a:srgbClr val="FF0000"/>
                </a:solidFill>
              </a:rPr>
              <a:t>اگر </a:t>
            </a:r>
            <a:r>
              <a:rPr lang="en-US" sz="2000" dirty="0" smtClean="0">
                <a:solidFill>
                  <a:srgbClr val="FF0000"/>
                </a:solidFill>
              </a:rPr>
              <a:t>HCO3</a:t>
            </a:r>
            <a:r>
              <a:rPr lang="fa-IR" sz="2000" dirty="0" smtClean="0">
                <a:solidFill>
                  <a:srgbClr val="FF0000"/>
                </a:solidFill>
              </a:rPr>
              <a:t> بیشتر است پس آلکالوز متابولیک هم داریم.</a:t>
            </a:r>
          </a:p>
          <a:p>
            <a:pPr lvl="1" algn="r" rtl="1"/>
            <a:r>
              <a:rPr lang="fa-IR" sz="2000" dirty="0">
                <a:solidFill>
                  <a:srgbClr val="FF0000"/>
                </a:solidFill>
              </a:rPr>
              <a:t>اگر </a:t>
            </a:r>
            <a:r>
              <a:rPr lang="en-US" sz="2000" dirty="0">
                <a:solidFill>
                  <a:srgbClr val="FF0000"/>
                </a:solidFill>
              </a:rPr>
              <a:t>HCO3</a:t>
            </a:r>
            <a:r>
              <a:rPr lang="fa-IR" sz="2000" dirty="0" smtClean="0">
                <a:solidFill>
                  <a:srgbClr val="FF0000"/>
                </a:solidFill>
              </a:rPr>
              <a:t> کمتر </a:t>
            </a:r>
            <a:r>
              <a:rPr lang="fa-IR" sz="2000" dirty="0">
                <a:solidFill>
                  <a:srgbClr val="FF0000"/>
                </a:solidFill>
              </a:rPr>
              <a:t>است پس </a:t>
            </a:r>
            <a:r>
              <a:rPr lang="fa-IR" sz="2000" dirty="0" smtClean="0">
                <a:solidFill>
                  <a:srgbClr val="FF0000"/>
                </a:solidFill>
              </a:rPr>
              <a:t>اسیدوز متابولیک هم </a:t>
            </a:r>
            <a:r>
              <a:rPr lang="fa-IR" sz="2000" dirty="0">
                <a:solidFill>
                  <a:srgbClr val="FF0000"/>
                </a:solidFill>
              </a:rPr>
              <a:t>دارم.</a:t>
            </a:r>
          </a:p>
          <a:p>
            <a:pPr algn="r" rtl="1"/>
            <a:r>
              <a:rPr lang="fa-IR" dirty="0" smtClean="0"/>
              <a:t>2.</a:t>
            </a:r>
            <a:r>
              <a:rPr lang="fa-IR" dirty="0"/>
              <a:t> در </a:t>
            </a:r>
            <a:r>
              <a:rPr lang="fa-IR" dirty="0" smtClean="0"/>
              <a:t>مزمن </a:t>
            </a:r>
            <a:r>
              <a:rPr lang="fa-IR" dirty="0"/>
              <a:t>با افزایش </a:t>
            </a:r>
            <a:r>
              <a:rPr lang="en-US" dirty="0"/>
              <a:t>10 mm Paco2</a:t>
            </a:r>
            <a:r>
              <a:rPr lang="fa-IR" dirty="0"/>
              <a:t> به </a:t>
            </a:r>
            <a:r>
              <a:rPr lang="fa-IR" dirty="0" smtClean="0"/>
              <a:t>مقدار4</a:t>
            </a:r>
            <a:r>
              <a:rPr lang="en-US" dirty="0" err="1" smtClean="0"/>
              <a:t>meq</a:t>
            </a:r>
            <a:r>
              <a:rPr lang="fa-IR" dirty="0" smtClean="0"/>
              <a:t> در بیکربنات افزایش </a:t>
            </a:r>
            <a:r>
              <a:rPr lang="fa-IR" dirty="0"/>
              <a:t>داریم</a:t>
            </a:r>
            <a:r>
              <a:rPr lang="fa-IR" dirty="0" smtClean="0"/>
              <a:t>.</a:t>
            </a:r>
          </a:p>
          <a:p>
            <a:pPr lvl="1" algn="r" rtl="1"/>
            <a:r>
              <a:rPr lang="fa-IR" sz="2000" dirty="0">
                <a:solidFill>
                  <a:srgbClr val="FF0000"/>
                </a:solidFill>
              </a:rPr>
              <a:t>اگر معاله درست است پس فقط اسیدوز تنفسی حاد داریم</a:t>
            </a:r>
          </a:p>
          <a:p>
            <a:pPr lvl="1" algn="r" rtl="1"/>
            <a:r>
              <a:rPr lang="fa-IR" sz="2000" dirty="0">
                <a:solidFill>
                  <a:srgbClr val="FF0000"/>
                </a:solidFill>
              </a:rPr>
              <a:t>اگر </a:t>
            </a:r>
            <a:r>
              <a:rPr lang="en-US" sz="2000" dirty="0">
                <a:solidFill>
                  <a:srgbClr val="FF0000"/>
                </a:solidFill>
              </a:rPr>
              <a:t>HCO3</a:t>
            </a:r>
            <a:r>
              <a:rPr lang="fa-IR" sz="2000" dirty="0">
                <a:solidFill>
                  <a:srgbClr val="FF0000"/>
                </a:solidFill>
              </a:rPr>
              <a:t> بیشتر است پس آلکالوز متابولیک هم داریم.</a:t>
            </a:r>
          </a:p>
          <a:p>
            <a:pPr lvl="1" algn="r" rtl="1"/>
            <a:r>
              <a:rPr lang="fa-IR" sz="2000" dirty="0">
                <a:solidFill>
                  <a:srgbClr val="FF0000"/>
                </a:solidFill>
              </a:rPr>
              <a:t>اگر </a:t>
            </a:r>
            <a:r>
              <a:rPr lang="en-US" sz="2000" dirty="0">
                <a:solidFill>
                  <a:srgbClr val="FF0000"/>
                </a:solidFill>
              </a:rPr>
              <a:t>HCO3</a:t>
            </a:r>
            <a:r>
              <a:rPr lang="fa-IR" sz="2000" dirty="0">
                <a:solidFill>
                  <a:srgbClr val="FF0000"/>
                </a:solidFill>
              </a:rPr>
              <a:t> کمتر است پس اسیدوز متابولیک هم دارم.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3276600"/>
                <a:ext cx="7228197" cy="102515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800" b="0" i="1" smtClean="0">
                          <a:latin typeface="Cambria Math" panose="02040503050406030204" pitchFamily="18" charset="0"/>
                        </a:rPr>
                        <m:t>انتظار</m:t>
                      </m:r>
                      <m:r>
                        <a:rPr lang="fa-I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800" b="0" i="1" smtClean="0">
                          <a:latin typeface="Cambria Math" panose="02040503050406030204" pitchFamily="18" charset="0"/>
                        </a:rPr>
                        <m:t>مورد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𝑃𝑎𝐶𝑂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2800" b="0" i="1" smtClean="0">
                              <a:latin typeface="Cambria Math" panose="02040503050406030204" pitchFamily="18" charset="0"/>
                            </a:rPr>
                            <m:t>بیمار</m:t>
                          </m:r>
                          <m:r>
                            <a:rPr lang="fa-IR" sz="2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76600"/>
                <a:ext cx="7228197" cy="10251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5740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4. اگر بیمار آلکالوز تنفسی داشت: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قدم اول تعیین حاد یا مزمن بودن است.</a:t>
            </a:r>
          </a:p>
          <a:p>
            <a:pPr marL="0" indent="0" algn="r" rtl="1">
              <a:buNone/>
            </a:pPr>
            <a:r>
              <a:rPr lang="fa-IR" dirty="0" smtClean="0"/>
              <a:t>1. در حاد با کاهش </a:t>
            </a:r>
            <a:r>
              <a:rPr lang="en-US" dirty="0" smtClean="0"/>
              <a:t>10 mm Paco2</a:t>
            </a:r>
            <a:r>
              <a:rPr lang="fa-IR" dirty="0" smtClean="0"/>
              <a:t> به مقدار</a:t>
            </a:r>
            <a:r>
              <a:rPr lang="en-US" dirty="0" smtClean="0"/>
              <a:t>2meq</a:t>
            </a:r>
            <a:r>
              <a:rPr lang="fa-IR" dirty="0" smtClean="0"/>
              <a:t> بیکربنات کاهش می یابد</a:t>
            </a:r>
          </a:p>
          <a:p>
            <a:pPr lvl="1" algn="r" rtl="1"/>
            <a:r>
              <a:rPr lang="fa-IR" sz="2000" dirty="0" smtClean="0">
                <a:solidFill>
                  <a:srgbClr val="FF0000"/>
                </a:solidFill>
              </a:rPr>
              <a:t>اگر معاله درست است پس فقط اسیدوز تنفسی حاد داریم</a:t>
            </a:r>
          </a:p>
          <a:p>
            <a:pPr lvl="1" algn="r" rtl="1"/>
            <a:r>
              <a:rPr lang="fa-IR" sz="2000" dirty="0" smtClean="0">
                <a:solidFill>
                  <a:srgbClr val="FF0000"/>
                </a:solidFill>
              </a:rPr>
              <a:t>اگر </a:t>
            </a:r>
            <a:r>
              <a:rPr lang="en-US" sz="2000" dirty="0" smtClean="0">
                <a:solidFill>
                  <a:srgbClr val="FF0000"/>
                </a:solidFill>
              </a:rPr>
              <a:t>HCO3</a:t>
            </a:r>
            <a:r>
              <a:rPr lang="fa-IR" sz="2000" dirty="0" smtClean="0">
                <a:solidFill>
                  <a:srgbClr val="FF0000"/>
                </a:solidFill>
              </a:rPr>
              <a:t> بیشتر است پس آلکالوز متابولیک هم داریم.</a:t>
            </a:r>
          </a:p>
          <a:p>
            <a:pPr lvl="1" algn="r" rtl="1"/>
            <a:r>
              <a:rPr lang="fa-IR" sz="2000" dirty="0">
                <a:solidFill>
                  <a:srgbClr val="FF0000"/>
                </a:solidFill>
              </a:rPr>
              <a:t>اگر </a:t>
            </a:r>
            <a:r>
              <a:rPr lang="en-US" sz="2000" dirty="0">
                <a:solidFill>
                  <a:srgbClr val="FF0000"/>
                </a:solidFill>
              </a:rPr>
              <a:t>HCO3</a:t>
            </a:r>
            <a:r>
              <a:rPr lang="fa-IR" sz="2000" dirty="0" smtClean="0">
                <a:solidFill>
                  <a:srgbClr val="FF0000"/>
                </a:solidFill>
              </a:rPr>
              <a:t> کمتر </a:t>
            </a:r>
            <a:r>
              <a:rPr lang="fa-IR" sz="2000" dirty="0">
                <a:solidFill>
                  <a:srgbClr val="FF0000"/>
                </a:solidFill>
              </a:rPr>
              <a:t>است پس </a:t>
            </a:r>
            <a:r>
              <a:rPr lang="fa-IR" sz="2000" dirty="0" smtClean="0">
                <a:solidFill>
                  <a:srgbClr val="FF0000"/>
                </a:solidFill>
              </a:rPr>
              <a:t>اسیدوز متابولیک هم </a:t>
            </a:r>
            <a:r>
              <a:rPr lang="fa-IR" sz="2000" dirty="0">
                <a:solidFill>
                  <a:srgbClr val="FF0000"/>
                </a:solidFill>
              </a:rPr>
              <a:t>دارم.</a:t>
            </a:r>
          </a:p>
          <a:p>
            <a:pPr algn="r" rtl="1"/>
            <a:r>
              <a:rPr lang="fa-IR" dirty="0" smtClean="0"/>
              <a:t>2.</a:t>
            </a:r>
            <a:r>
              <a:rPr lang="fa-IR" dirty="0"/>
              <a:t> در </a:t>
            </a:r>
            <a:r>
              <a:rPr lang="fa-IR" dirty="0" smtClean="0"/>
              <a:t>مزمن </a:t>
            </a:r>
            <a:r>
              <a:rPr lang="fa-IR" dirty="0"/>
              <a:t>با </a:t>
            </a:r>
            <a:r>
              <a:rPr lang="fa-IR" dirty="0" smtClean="0"/>
              <a:t>کاهش </a:t>
            </a:r>
            <a:r>
              <a:rPr lang="en-US" dirty="0"/>
              <a:t>10 mm Paco2</a:t>
            </a:r>
            <a:r>
              <a:rPr lang="fa-IR" dirty="0"/>
              <a:t> به </a:t>
            </a:r>
            <a:r>
              <a:rPr lang="fa-IR" dirty="0" smtClean="0"/>
              <a:t>مقدار4</a:t>
            </a:r>
            <a:r>
              <a:rPr lang="en-US" dirty="0" err="1" smtClean="0"/>
              <a:t>meq</a:t>
            </a:r>
            <a:r>
              <a:rPr lang="fa-IR" dirty="0" smtClean="0"/>
              <a:t> در بیکربنات کاهش </a:t>
            </a:r>
            <a:r>
              <a:rPr lang="fa-IR" dirty="0"/>
              <a:t>داریم</a:t>
            </a:r>
            <a:r>
              <a:rPr lang="fa-IR" dirty="0" smtClean="0"/>
              <a:t>.</a:t>
            </a:r>
          </a:p>
          <a:p>
            <a:pPr lvl="1" algn="r" rtl="1"/>
            <a:r>
              <a:rPr lang="fa-IR" sz="2000" dirty="0">
                <a:solidFill>
                  <a:srgbClr val="FF0000"/>
                </a:solidFill>
              </a:rPr>
              <a:t>اگر معاله درست است پس فقط اسیدوز تنفسی حاد داریم</a:t>
            </a:r>
          </a:p>
          <a:p>
            <a:pPr lvl="1" algn="r" rtl="1"/>
            <a:r>
              <a:rPr lang="fa-IR" sz="2000" dirty="0">
                <a:solidFill>
                  <a:srgbClr val="FF0000"/>
                </a:solidFill>
              </a:rPr>
              <a:t>اگر </a:t>
            </a:r>
            <a:r>
              <a:rPr lang="en-US" sz="2000" dirty="0">
                <a:solidFill>
                  <a:srgbClr val="FF0000"/>
                </a:solidFill>
              </a:rPr>
              <a:t>HCO3</a:t>
            </a:r>
            <a:r>
              <a:rPr lang="fa-IR" sz="2000" dirty="0">
                <a:solidFill>
                  <a:srgbClr val="FF0000"/>
                </a:solidFill>
              </a:rPr>
              <a:t> بیشتر است پس آلکالوز متابولیک هم داریم.</a:t>
            </a:r>
          </a:p>
          <a:p>
            <a:pPr lvl="1" algn="r" rtl="1"/>
            <a:r>
              <a:rPr lang="fa-IR" sz="2000" dirty="0">
                <a:solidFill>
                  <a:srgbClr val="FF0000"/>
                </a:solidFill>
              </a:rPr>
              <a:t>اگر </a:t>
            </a:r>
            <a:r>
              <a:rPr lang="en-US" sz="2000" dirty="0">
                <a:solidFill>
                  <a:srgbClr val="FF0000"/>
                </a:solidFill>
              </a:rPr>
              <a:t>HCO3</a:t>
            </a:r>
            <a:r>
              <a:rPr lang="fa-IR" sz="2000" dirty="0">
                <a:solidFill>
                  <a:srgbClr val="FF0000"/>
                </a:solidFill>
              </a:rPr>
              <a:t> کمتر است پس اسیدوز متابولیک هم دارم.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6515" y="5500640"/>
                <a:ext cx="7797134" cy="102515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800" b="0" i="1" smtClean="0">
                          <a:latin typeface="Cambria Math" panose="02040503050406030204" pitchFamily="18" charset="0"/>
                        </a:rPr>
                        <m:t>انتظار</m:t>
                      </m:r>
                      <m:r>
                        <a:rPr lang="fa-I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800" b="0" i="1" smtClean="0">
                          <a:latin typeface="Cambria Math" panose="02040503050406030204" pitchFamily="18" charset="0"/>
                        </a:rPr>
                        <m:t>مورد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𝑃𝑎𝐶𝑂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a-IR" sz="2800" b="0" i="1" smtClean="0">
                              <a:latin typeface="Cambria Math" panose="02040503050406030204" pitchFamily="18" charset="0"/>
                            </a:rPr>
                            <m:t>بیمار</m:t>
                          </m:r>
                          <m:r>
                            <a:rPr lang="fa-IR" sz="2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a-I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5" y="5500640"/>
                <a:ext cx="7797134" cy="102515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247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بیمار خانم 41 ساله با کاهش سطح هوشیاری مراجعه کرده است. گزارش - </a:t>
            </a:r>
            <a:r>
              <a:rPr lang="en-US" dirty="0"/>
              <a:t>ABG </a:t>
            </a:r>
            <a:r>
              <a:rPr lang="fa-IR" dirty="0"/>
              <a:t>به شرح زیر است:</a:t>
            </a:r>
          </a:p>
          <a:p>
            <a:pPr algn="r" rtl="1"/>
            <a:r>
              <a:rPr lang="en-US" dirty="0" smtClean="0"/>
              <a:t>PH:7.2 </a:t>
            </a:r>
            <a:r>
              <a:rPr lang="fa-IR" dirty="0" smtClean="0"/>
              <a:t>    </a:t>
            </a:r>
            <a:r>
              <a:rPr lang="en-US" dirty="0" smtClean="0"/>
              <a:t>HCO3 </a:t>
            </a:r>
            <a:r>
              <a:rPr lang="en-US" dirty="0"/>
              <a:t>: </a:t>
            </a:r>
            <a:r>
              <a:rPr lang="en-US" dirty="0" smtClean="0"/>
              <a:t>12 </a:t>
            </a:r>
            <a:r>
              <a:rPr lang="fa-IR" dirty="0" smtClean="0"/>
              <a:t>         </a:t>
            </a:r>
            <a:r>
              <a:rPr lang="en-US" dirty="0" smtClean="0"/>
              <a:t>PCO2: 28</a:t>
            </a:r>
            <a:endParaRPr lang="en-US" dirty="0"/>
          </a:p>
          <a:p>
            <a:pPr algn="r" rtl="1"/>
            <a:r>
              <a:rPr lang="fa-IR" dirty="0"/>
              <a:t>اختلال اسید و باز را در این بیمار تعیین کنید؟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4714"/>
            <a:ext cx="9067799" cy="302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بیمار خانم 45 ساله به علت دیسترس ناگهانی تنفسی مراجعه کرده است. گزارش - </a:t>
            </a:r>
            <a:r>
              <a:rPr lang="en-US" dirty="0"/>
              <a:t>ABG </a:t>
            </a:r>
            <a:r>
              <a:rPr lang="fa-IR" dirty="0"/>
              <a:t>به شرح زیر است:</a:t>
            </a:r>
          </a:p>
          <a:p>
            <a:pPr algn="r" rtl="1"/>
            <a:r>
              <a:rPr lang="en-US" dirty="0" smtClean="0"/>
              <a:t>PH:7.6 </a:t>
            </a:r>
            <a:r>
              <a:rPr lang="fa-IR" dirty="0" smtClean="0"/>
              <a:t>        </a:t>
            </a:r>
            <a:r>
              <a:rPr lang="en-US" dirty="0" smtClean="0"/>
              <a:t>HCO3 </a:t>
            </a:r>
            <a:r>
              <a:rPr lang="en-US" dirty="0"/>
              <a:t>: 18 </a:t>
            </a:r>
            <a:r>
              <a:rPr lang="fa-IR" dirty="0" smtClean="0"/>
              <a:t>      </a:t>
            </a:r>
            <a:r>
              <a:rPr lang="en-US" dirty="0" smtClean="0"/>
              <a:t>PCO4</a:t>
            </a:r>
            <a:r>
              <a:rPr lang="en-US" dirty="0"/>
              <a:t>: </a:t>
            </a:r>
            <a:r>
              <a:rPr lang="en-US" dirty="0" smtClean="0"/>
              <a:t>25</a:t>
            </a:r>
            <a:endParaRPr lang="fa-IR" dirty="0" smtClean="0"/>
          </a:p>
          <a:p>
            <a:pPr algn="r" rtl="1"/>
            <a:r>
              <a:rPr lang="fa-IR" dirty="0"/>
              <a:t>اختلال اسید و باز را در این بیمار تعیین کنید؟</a:t>
            </a: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49" y="3886199"/>
            <a:ext cx="8491151" cy="242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algn="r" rtl="1"/>
            <a:r>
              <a:rPr lang="fa-IR" sz="2800" dirty="0" smtClean="0"/>
              <a:t>بیمار </a:t>
            </a:r>
            <a:r>
              <a:rPr lang="fa-IR" sz="2800" dirty="0"/>
              <a:t>آقای 44 ساله با شکایت از فشار خون بالا </a:t>
            </a:r>
            <a:r>
              <a:rPr lang="fa-IR" sz="2800" dirty="0" smtClean="0"/>
              <a:t> و اسپاسم عضلانی</a:t>
            </a:r>
            <a:endParaRPr lang="fa-IR" sz="2800" dirty="0"/>
          </a:p>
          <a:p>
            <a:pPr algn="r" rtl="1"/>
            <a:r>
              <a:rPr lang="en-US" sz="2800" dirty="0" smtClean="0"/>
              <a:t>ABG </a:t>
            </a:r>
            <a:r>
              <a:rPr lang="fa-IR" sz="2800" dirty="0"/>
              <a:t>به شرح زیر است:</a:t>
            </a:r>
          </a:p>
          <a:p>
            <a:pPr algn="r" rtl="1"/>
            <a:r>
              <a:rPr lang="en-US" sz="2800" dirty="0" smtClean="0"/>
              <a:t>PH:7.6</a:t>
            </a:r>
            <a:r>
              <a:rPr lang="fa-IR" sz="2800" dirty="0" smtClean="0"/>
              <a:t>        </a:t>
            </a:r>
            <a:r>
              <a:rPr lang="en-US" sz="2800" dirty="0" smtClean="0"/>
              <a:t> </a:t>
            </a:r>
            <a:r>
              <a:rPr lang="en-US" sz="2800" dirty="0"/>
              <a:t>HCO3 : </a:t>
            </a:r>
            <a:r>
              <a:rPr lang="en-US" sz="2800" dirty="0" smtClean="0"/>
              <a:t>30</a:t>
            </a:r>
            <a:r>
              <a:rPr lang="fa-IR" sz="2800" dirty="0" smtClean="0"/>
              <a:t>       </a:t>
            </a:r>
            <a:r>
              <a:rPr lang="en-US" sz="2800" dirty="0" smtClean="0"/>
              <a:t> PCO2: 60</a:t>
            </a:r>
            <a:endParaRPr lang="en-US" sz="2800" dirty="0"/>
          </a:p>
          <a:p>
            <a:pPr algn="r" rtl="1"/>
            <a:r>
              <a:rPr lang="fa-IR" sz="2800" dirty="0" smtClean="0"/>
              <a:t>اختلال </a:t>
            </a:r>
            <a:r>
              <a:rPr lang="fa-IR" sz="2800" dirty="0"/>
              <a:t>اسید و باز را در </a:t>
            </a:r>
            <a:r>
              <a:rPr lang="fa-IR" sz="2800" dirty="0" smtClean="0"/>
              <a:t>این </a:t>
            </a:r>
            <a:r>
              <a:rPr lang="fa-IR" sz="2800" dirty="0"/>
              <a:t>بیمار تعیین کنید؟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786891"/>
            <a:ext cx="8763000" cy="2216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12616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Al</a:t>
            </a:r>
            <a:r>
              <a:rPr lang="en-US" sz="2800" dirty="0" err="1" smtClean="0"/>
              <a:t>destron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FF0000"/>
                </a:solidFill>
              </a:rPr>
              <a:t>Al</a:t>
            </a:r>
            <a:r>
              <a:rPr lang="en-US" sz="2800" dirty="0" smtClean="0"/>
              <a:t>kalosis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68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بیمار آقای 41 ساله به دلیل بی قراری و اسپاسم کارپوپدال مراجعه کرده است. بیمار سابقه ی دو بار بستری </a:t>
            </a:r>
            <a:r>
              <a:rPr lang="fa-IR" dirty="0" smtClean="0"/>
              <a:t>در </a:t>
            </a:r>
            <a:r>
              <a:rPr lang="fa-IR" dirty="0"/>
              <a:t>بخش روان پزشکی را می دهد. تعداد تنفس بیمار 34 بار در دقیقه می باشد. گزارش </a:t>
            </a:r>
            <a:r>
              <a:rPr lang="en-US" dirty="0"/>
              <a:t>ABG </a:t>
            </a:r>
            <a:r>
              <a:rPr lang="fa-IR" dirty="0"/>
              <a:t>به شرح </a:t>
            </a:r>
            <a:r>
              <a:rPr lang="fa-IR" dirty="0" smtClean="0"/>
              <a:t>زیراست</a:t>
            </a:r>
            <a:r>
              <a:rPr lang="fa-IR" dirty="0"/>
              <a:t>:</a:t>
            </a:r>
          </a:p>
          <a:p>
            <a:pPr algn="r" rtl="1"/>
            <a:r>
              <a:rPr lang="en-US" dirty="0" smtClean="0"/>
              <a:t>PH:7.6 </a:t>
            </a:r>
            <a:r>
              <a:rPr lang="fa-IR" dirty="0" smtClean="0"/>
              <a:t>        </a:t>
            </a:r>
            <a:r>
              <a:rPr lang="en-US" dirty="0" smtClean="0"/>
              <a:t>HCO3 </a:t>
            </a:r>
            <a:r>
              <a:rPr lang="en-US" dirty="0"/>
              <a:t>: </a:t>
            </a:r>
            <a:r>
              <a:rPr lang="en-US" dirty="0" smtClean="0"/>
              <a:t>20 </a:t>
            </a:r>
            <a:r>
              <a:rPr lang="fa-IR" dirty="0" smtClean="0"/>
              <a:t>      </a:t>
            </a:r>
            <a:r>
              <a:rPr lang="en-US" dirty="0" smtClean="0"/>
              <a:t>PCO2: 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419600"/>
            <a:ext cx="8763000" cy="22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smtClean="0"/>
              <a:t>تغییرات </a:t>
            </a:r>
            <a:r>
              <a:rPr lang="en-US" b="1" smtClean="0"/>
              <a:t> PH </a:t>
            </a:r>
            <a:r>
              <a:rPr lang="ar-SA" b="1" smtClean="0"/>
              <a:t>ناشی از تغییرات</a:t>
            </a:r>
            <a:r>
              <a:rPr lang="en-US" b="1" smtClean="0"/>
              <a:t> PaCo2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rtlCol="0">
            <a:normAutofit fontScale="92500" lnSpcReduction="10000"/>
          </a:bodyPr>
          <a:lstStyle/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/>
              <a:t>زمانیکه مقدار</a:t>
            </a:r>
            <a:r>
              <a:rPr lang="en-US" dirty="0" smtClean="0"/>
              <a:t> CO2 </a:t>
            </a:r>
            <a:r>
              <a:rPr lang="ar-SA" dirty="0" smtClean="0"/>
              <a:t>خون افزایش می یابد به ازای هر </a:t>
            </a:r>
            <a:r>
              <a:rPr lang="en-US" dirty="0" smtClean="0"/>
              <a:t>20 mmHg </a:t>
            </a:r>
            <a:r>
              <a:rPr lang="ar-SA" dirty="0" smtClean="0"/>
              <a:t>افزایش در مقدار </a:t>
            </a:r>
            <a:r>
              <a:rPr lang="en-US" dirty="0" smtClean="0"/>
              <a:t>CO2 </a:t>
            </a:r>
            <a:r>
              <a:rPr lang="ar-SA" dirty="0" smtClean="0"/>
              <a:t>، مقدار </a:t>
            </a:r>
            <a:r>
              <a:rPr lang="en-US" dirty="0" smtClean="0"/>
              <a:t>PH </a:t>
            </a:r>
            <a:r>
              <a:rPr lang="ar-SA" dirty="0" smtClean="0"/>
              <a:t>به میزان </a:t>
            </a:r>
            <a:r>
              <a:rPr lang="en-US" dirty="0" smtClean="0"/>
              <a:t>0.1 </a:t>
            </a:r>
            <a:r>
              <a:rPr lang="ar-SA" dirty="0" smtClean="0"/>
              <a:t>کاهش می یابد</a:t>
            </a:r>
            <a:r>
              <a:rPr lang="en-US" dirty="0" smtClean="0"/>
              <a:t> .</a:t>
            </a:r>
          </a:p>
          <a:p>
            <a:pPr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PaCO2 = 40 → PH = 7.40</a:t>
            </a:r>
          </a:p>
          <a:p>
            <a:pPr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PaCO2 = 60 → PH = 7.30</a:t>
            </a:r>
          </a:p>
          <a:p>
            <a:pPr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PaCo2 = 80 → PH = 7.20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/>
              <a:t>زمانیکه مقدار </a:t>
            </a:r>
            <a:r>
              <a:rPr lang="en-US" dirty="0" smtClean="0"/>
              <a:t>CO2 </a:t>
            </a:r>
            <a:r>
              <a:rPr lang="ar-SA" dirty="0" smtClean="0"/>
              <a:t>کاهش می یابد ، به ازای هر </a:t>
            </a:r>
            <a:r>
              <a:rPr lang="en-US" dirty="0" smtClean="0"/>
              <a:t>10 mmHg </a:t>
            </a:r>
            <a:r>
              <a:rPr lang="ar-SA" dirty="0" smtClean="0"/>
              <a:t>کاهش در مقدار </a:t>
            </a:r>
            <a:r>
              <a:rPr lang="en-US" dirty="0" smtClean="0"/>
              <a:t>Co2 </a:t>
            </a:r>
            <a:r>
              <a:rPr lang="ar-SA" dirty="0" smtClean="0"/>
              <a:t>، مقدار</a:t>
            </a:r>
            <a:r>
              <a:rPr lang="en-US" dirty="0" smtClean="0"/>
              <a:t> PH </a:t>
            </a:r>
            <a:r>
              <a:rPr lang="ar-SA" dirty="0" smtClean="0"/>
              <a:t>به میزان </a:t>
            </a:r>
            <a:r>
              <a:rPr lang="en-US" dirty="0" smtClean="0"/>
              <a:t>0.1 </a:t>
            </a:r>
            <a:r>
              <a:rPr lang="ar-SA" dirty="0" smtClean="0"/>
              <a:t>افزایش می یابد</a:t>
            </a:r>
            <a:endParaRPr lang="en-US" dirty="0" smtClean="0"/>
          </a:p>
          <a:p>
            <a:pPr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PaCO2 = 30 → PH = 7.50</a:t>
            </a:r>
          </a:p>
          <a:p>
            <a:pPr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PaCO2 = 20 → PH = 7.60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25563"/>
          </a:xfrm>
        </p:spPr>
        <p:txBody>
          <a:bodyPr/>
          <a:lstStyle/>
          <a:p>
            <a:pPr algn="r" rtl="1"/>
            <a:r>
              <a:rPr lang="ar-SA" sz="2400" smtClean="0"/>
              <a:t>با استفاده از این روش می توان تعیین نمود که آیا تغییرات</a:t>
            </a:r>
            <a:r>
              <a:rPr lang="en-US" sz="2400" smtClean="0"/>
              <a:t> PH </a:t>
            </a:r>
            <a:r>
              <a:rPr lang="ar-SA" sz="2400" smtClean="0"/>
              <a:t>انعکاسی از تغییرات</a:t>
            </a:r>
            <a:r>
              <a:rPr lang="en-US" sz="2400" smtClean="0"/>
              <a:t> CO2 </a:t>
            </a:r>
            <a:r>
              <a:rPr lang="ar-SA" sz="2400" smtClean="0"/>
              <a:t>است </a:t>
            </a:r>
            <a:r>
              <a:rPr lang="fa-IR" sz="2400" smtClean="0"/>
              <a:t>(</a:t>
            </a:r>
            <a:r>
              <a:rPr lang="en-US" sz="2400" smtClean="0"/>
              <a:t> </a:t>
            </a:r>
            <a:r>
              <a:rPr lang="ar-SA" sz="2400" smtClean="0"/>
              <a:t>مشکلات خالص تنفسی ) یا بعلت تغییرات متابولیکی همراه شده با مشلات تنفسی می باشد</a:t>
            </a:r>
            <a:r>
              <a:rPr lang="en-US" sz="2400" smtClean="0"/>
              <a:t> ( Mixed )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754563"/>
          </a:xfrm>
        </p:spPr>
        <p:txBody>
          <a:bodyPr rtlCol="0">
            <a:normAutofit lnSpcReduction="10000"/>
          </a:bodyPr>
          <a:lstStyle/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dirty="0" smtClean="0"/>
              <a:t>مثال: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dirty="0" smtClean="0">
                <a:solidFill>
                  <a:srgbClr val="FF0000"/>
                </a:solidFill>
              </a:rPr>
              <a:t>ا</a:t>
            </a:r>
            <a:r>
              <a:rPr lang="ar-SA" dirty="0" smtClean="0">
                <a:solidFill>
                  <a:srgbClr val="FF0000"/>
                </a:solidFill>
              </a:rPr>
              <a:t>گر</a:t>
            </a:r>
            <a:r>
              <a:rPr lang="en-US" dirty="0" smtClean="0">
                <a:solidFill>
                  <a:srgbClr val="FF0000"/>
                </a:solidFill>
              </a:rPr>
              <a:t> PaCo2 = 20 </a:t>
            </a:r>
            <a:r>
              <a:rPr lang="fa-IR" dirty="0" smtClean="0">
                <a:solidFill>
                  <a:srgbClr val="FF0000"/>
                </a:solidFill>
              </a:rPr>
              <a:t>و </a:t>
            </a:r>
            <a:r>
              <a:rPr lang="en-US" dirty="0" smtClean="0">
                <a:solidFill>
                  <a:srgbClr val="FF0000"/>
                </a:solidFill>
              </a:rPr>
              <a:t>PH =7.60</a:t>
            </a:r>
            <a:r>
              <a:rPr lang="ar-SA" dirty="0" smtClean="0">
                <a:solidFill>
                  <a:srgbClr val="FF0000"/>
                </a:solidFill>
              </a:rPr>
              <a:t>باشد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endParaRPr lang="fa-IR" dirty="0" smtClean="0">
              <a:solidFill>
                <a:srgbClr val="FF0000"/>
              </a:solidFill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800" dirty="0" smtClean="0"/>
              <a:t>مقدار</a:t>
            </a:r>
            <a:r>
              <a:rPr lang="en-US" sz="2800" dirty="0" smtClean="0"/>
              <a:t> CO2  </a:t>
            </a:r>
            <a:r>
              <a:rPr lang="ar-SA" sz="2800" dirty="0" smtClean="0"/>
              <a:t>به میزان 20</a:t>
            </a:r>
            <a:r>
              <a:rPr lang="en-US" sz="2800" dirty="0" smtClean="0"/>
              <a:t> mmHg </a:t>
            </a:r>
            <a:r>
              <a:rPr lang="ar-SA" sz="2800" dirty="0" smtClean="0"/>
              <a:t>پایین تر ازحد نرمال است. در این حالت اگر</a:t>
            </a:r>
            <a:r>
              <a:rPr lang="en-US" sz="2800" dirty="0" smtClean="0"/>
              <a:t> PH </a:t>
            </a:r>
            <a:r>
              <a:rPr lang="ar-SA" sz="2800" dirty="0" smtClean="0"/>
              <a:t>حدود </a:t>
            </a:r>
            <a:r>
              <a:rPr lang="en-US" sz="2800" dirty="0" smtClean="0"/>
              <a:t>0.2</a:t>
            </a:r>
            <a:r>
              <a:rPr lang="ar-SA" sz="2800" dirty="0" smtClean="0"/>
              <a:t> افزایش یافته و به </a:t>
            </a:r>
            <a:r>
              <a:rPr lang="en-US" sz="2800" dirty="0" smtClean="0"/>
              <a:t>7.6</a:t>
            </a:r>
            <a:r>
              <a:rPr lang="ar-SA" sz="2800" dirty="0" smtClean="0"/>
              <a:t> رسیده</a:t>
            </a:r>
            <a:r>
              <a:rPr lang="fa-IR" sz="2800" dirty="0" smtClean="0"/>
              <a:t> است</a:t>
            </a:r>
            <a:r>
              <a:rPr lang="ar-SA" sz="2800" dirty="0" smtClean="0"/>
              <a:t>، این تغییر در</a:t>
            </a:r>
            <a:r>
              <a:rPr lang="en-US" sz="2800" dirty="0" smtClean="0"/>
              <a:t> PH </a:t>
            </a:r>
            <a:r>
              <a:rPr lang="ar-SA" sz="2800" dirty="0" smtClean="0"/>
              <a:t>ناشی از هیپرونتیلاسیون </a:t>
            </a:r>
            <a:r>
              <a:rPr lang="fa-IR" sz="2800" dirty="0" smtClean="0"/>
              <a:t> است</a:t>
            </a:r>
            <a:r>
              <a:rPr lang="ar-SA" dirty="0" smtClean="0"/>
              <a:t> </a:t>
            </a:r>
            <a:endParaRPr lang="en-US" dirty="0" smtClean="0"/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dirty="0" smtClean="0">
                <a:solidFill>
                  <a:srgbClr val="FF0000"/>
                </a:solidFill>
              </a:rPr>
              <a:t>ا</a:t>
            </a:r>
            <a:r>
              <a:rPr lang="ar-SA" dirty="0" smtClean="0">
                <a:solidFill>
                  <a:srgbClr val="FF0000"/>
                </a:solidFill>
              </a:rPr>
              <a:t>گر</a:t>
            </a:r>
            <a:r>
              <a:rPr lang="en-US" dirty="0" smtClean="0">
                <a:solidFill>
                  <a:srgbClr val="FF0000"/>
                </a:solidFill>
              </a:rPr>
              <a:t> PaCo2 = 20 </a:t>
            </a:r>
            <a:r>
              <a:rPr lang="fa-IR" dirty="0" smtClean="0">
                <a:solidFill>
                  <a:srgbClr val="FF0000"/>
                </a:solidFill>
              </a:rPr>
              <a:t>و </a:t>
            </a:r>
            <a:r>
              <a:rPr lang="en-US" dirty="0" smtClean="0">
                <a:solidFill>
                  <a:srgbClr val="FF0000"/>
                </a:solidFill>
              </a:rPr>
              <a:t>PH =7.50</a:t>
            </a:r>
            <a:r>
              <a:rPr lang="ar-SA" dirty="0" smtClean="0">
                <a:solidFill>
                  <a:srgbClr val="FF0000"/>
                </a:solidFill>
              </a:rPr>
              <a:t>باشد</a:t>
            </a:r>
            <a:r>
              <a:rPr lang="fa-IR" dirty="0" smtClean="0">
                <a:solidFill>
                  <a:srgbClr val="FF0000"/>
                </a:solidFill>
              </a:rPr>
              <a:t>؟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endParaRPr lang="fa-IR" dirty="0" smtClean="0">
              <a:solidFill>
                <a:srgbClr val="FF0000"/>
              </a:solidFill>
            </a:endParaRP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800" dirty="0" smtClean="0"/>
              <a:t>تغییر در</a:t>
            </a:r>
            <a:r>
              <a:rPr lang="en-US" sz="2800" dirty="0" smtClean="0"/>
              <a:t> PH </a:t>
            </a:r>
            <a:r>
              <a:rPr lang="ar-SA" sz="2800" dirty="0" smtClean="0"/>
              <a:t>تنها علل تهویه ای نداشته و می تواند نمایانگر یک اختلال مرکب</a:t>
            </a:r>
            <a:r>
              <a:rPr lang="en-US" sz="2800" dirty="0" smtClean="0"/>
              <a:t> ( MIX ) </a:t>
            </a:r>
            <a:r>
              <a:rPr lang="ar-SA" sz="2800" dirty="0" smtClean="0"/>
              <a:t>شامل اسیدوز متابولیک همراه با آلکالوز تنفسی می باشد</a:t>
            </a:r>
            <a:r>
              <a:rPr lang="en-US" sz="2800" dirty="0" smtClean="0"/>
              <a:t> .</a:t>
            </a:r>
            <a:endParaRPr lang="fa-IR" sz="28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b="1" dirty="0" smtClean="0"/>
              <a:t>ایجاد تغییرات بی کربنات پلاسما ناشی از تغییرات</a:t>
            </a:r>
            <a:r>
              <a:rPr lang="en-US" b="1" dirty="0" smtClean="0"/>
              <a:t> PaCO2</a:t>
            </a:r>
            <a:endParaRPr lang="en-US" dirty="0"/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algn="r" rtl="1">
              <a:buFont typeface="Arial" pitchFamily="34" charset="0"/>
              <a:buNone/>
            </a:pPr>
            <a:r>
              <a:rPr lang="ar-SA" sz="2800" dirty="0" smtClean="0"/>
              <a:t>بالا رفتن</a:t>
            </a:r>
            <a:r>
              <a:rPr lang="en-US" sz="2800" dirty="0" smtClean="0"/>
              <a:t> CO2 </a:t>
            </a:r>
            <a:r>
              <a:rPr lang="ar-SA" sz="2800" dirty="0" smtClean="0"/>
              <a:t>در خون موجب تولید اسید کربنیک و افزایش غلظت یون</a:t>
            </a:r>
            <a:r>
              <a:rPr lang="en-US" sz="2800" dirty="0" smtClean="0"/>
              <a:t> H </a:t>
            </a:r>
            <a:r>
              <a:rPr lang="ar-SA" sz="2800" dirty="0" smtClean="0"/>
              <a:t>و بی کربنات</a:t>
            </a:r>
            <a:r>
              <a:rPr lang="en-US" sz="2800" dirty="0" smtClean="0"/>
              <a:t> ( HCO3 ) </a:t>
            </a:r>
            <a:r>
              <a:rPr lang="ar-SA" sz="2800" dirty="0" smtClean="0"/>
              <a:t>می شود</a:t>
            </a:r>
            <a:r>
              <a:rPr lang="fa-IR" sz="2800" dirty="0" smtClean="0"/>
              <a:t>.</a:t>
            </a:r>
            <a:r>
              <a:rPr lang="en-US" sz="2800" dirty="0" smtClean="0"/>
              <a:t> </a:t>
            </a:r>
          </a:p>
          <a:p>
            <a:pPr algn="ctr">
              <a:buFont typeface="Arial" pitchFamily="34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HCO3    CO2 + H2O ↔ H2CO3 ↔ H + HCO3</a:t>
            </a:r>
            <a:r>
              <a:rPr lang="fa-IR" sz="2800" dirty="0" smtClean="0">
                <a:solidFill>
                  <a:srgbClr val="FF0000"/>
                </a:solidFill>
              </a:rPr>
              <a:t> </a:t>
            </a:r>
            <a:endParaRPr lang="fa-IR" b="1" dirty="0" smtClean="0"/>
          </a:p>
          <a:p>
            <a:pPr algn="r" rtl="1">
              <a:buFont typeface="Arial" pitchFamily="34" charset="0"/>
              <a:buNone/>
            </a:pPr>
            <a:endParaRPr lang="fa-IR" sz="2800" b="1" dirty="0" smtClean="0"/>
          </a:p>
          <a:p>
            <a:pPr algn="r" rtl="1">
              <a:buFont typeface="Arial" pitchFamily="34" charset="0"/>
              <a:buNone/>
            </a:pPr>
            <a:r>
              <a:rPr lang="ar-SA" sz="2800" b="1" dirty="0" smtClean="0"/>
              <a:t>هیپوونتیلاسیون </a:t>
            </a:r>
            <a:r>
              <a:rPr lang="ar-SA" sz="2800" dirty="0" smtClean="0"/>
              <a:t>، به ازای هر </a:t>
            </a:r>
            <a:r>
              <a:rPr lang="en-US" sz="2800" dirty="0" smtClean="0"/>
              <a:t>10 mmHg </a:t>
            </a:r>
            <a:r>
              <a:rPr lang="ar-SA" sz="2800" dirty="0" smtClean="0"/>
              <a:t>افزایش در </a:t>
            </a:r>
            <a:r>
              <a:rPr lang="en-US" sz="2800" dirty="0" smtClean="0"/>
              <a:t>PaCo2 </a:t>
            </a:r>
            <a:r>
              <a:rPr lang="ar-SA" sz="2800" dirty="0" smtClean="0"/>
              <a:t>مقدار بی کربنات به میزان </a:t>
            </a:r>
            <a:r>
              <a:rPr lang="en-US" sz="2800" dirty="0" smtClean="0"/>
              <a:t>1mEq/Lit </a:t>
            </a:r>
            <a:r>
              <a:rPr lang="ar-SA" sz="2800" dirty="0" smtClean="0"/>
              <a:t>افزایش می یابد و در </a:t>
            </a:r>
            <a:r>
              <a:rPr lang="fa-IR" sz="2800" dirty="0" smtClean="0"/>
              <a:t>با</a:t>
            </a:r>
            <a:r>
              <a:rPr lang="ar-SA" sz="2800" dirty="0" smtClean="0"/>
              <a:t> </a:t>
            </a:r>
            <a:r>
              <a:rPr lang="ar-SA" sz="2800" b="1" dirty="0" smtClean="0"/>
              <a:t>هیپرونتیلاسیون </a:t>
            </a:r>
            <a:r>
              <a:rPr lang="ar-SA" sz="2800" dirty="0" smtClean="0"/>
              <a:t>کاهش در </a:t>
            </a:r>
            <a:r>
              <a:rPr lang="en-US" sz="2800" dirty="0" smtClean="0"/>
              <a:t>PaCO2 </a:t>
            </a:r>
            <a:r>
              <a:rPr lang="ar-SA" sz="2800" dirty="0" smtClean="0"/>
              <a:t>به میزان </a:t>
            </a:r>
            <a:r>
              <a:rPr lang="en-US" sz="2800" dirty="0" smtClean="0"/>
              <a:t>10mmHg </a:t>
            </a:r>
            <a:r>
              <a:rPr lang="ar-SA" sz="2800" dirty="0" smtClean="0"/>
              <a:t>موجب کاهش در بیکربنات سرم به میزان </a:t>
            </a:r>
            <a:r>
              <a:rPr lang="en-US" sz="2800" dirty="0" smtClean="0"/>
              <a:t>1.5 </a:t>
            </a:r>
            <a:r>
              <a:rPr lang="en-US" sz="2800" dirty="0" err="1" smtClean="0"/>
              <a:t>mEq</a:t>
            </a:r>
            <a:r>
              <a:rPr lang="en-US" sz="2800" dirty="0" smtClean="0"/>
              <a:t>/Lit </a:t>
            </a:r>
            <a:r>
              <a:rPr lang="ar-SA" sz="2800" dirty="0" smtClean="0"/>
              <a:t>خواهد شد</a:t>
            </a:r>
            <a:r>
              <a:rPr lang="en-US" sz="2800" dirty="0" smtClean="0"/>
              <a:t> .</a:t>
            </a:r>
            <a:endParaRPr lang="fa-IR" sz="2800" dirty="0" smtClean="0"/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 PaCo2  =50 mmHg         HCO3= 25 </a:t>
            </a:r>
            <a:r>
              <a:rPr lang="en-US" sz="2800" dirty="0" err="1" smtClean="0"/>
              <a:t>mEq</a:t>
            </a:r>
            <a:r>
              <a:rPr lang="en-US" sz="2800" dirty="0" smtClean="0"/>
              <a:t>/lit</a:t>
            </a:r>
          </a:p>
          <a:p>
            <a:pPr>
              <a:buFont typeface="Arial" pitchFamily="34" charset="0"/>
              <a:buNone/>
            </a:pPr>
            <a:r>
              <a:rPr lang="en-US" sz="2800" dirty="0" smtClean="0"/>
              <a:t>PaCo2  =20 mmHg         HCO3= 21 </a:t>
            </a:r>
            <a:r>
              <a:rPr lang="en-US" sz="2800" dirty="0" err="1" smtClean="0"/>
              <a:t>mEq</a:t>
            </a:r>
            <a:r>
              <a:rPr lang="en-US" sz="2800" dirty="0" smtClean="0"/>
              <a:t>/lit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52800" y="55626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52800" y="60198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91400" y="5410200"/>
            <a:ext cx="1295400" cy="9239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PaCo2 = 40 </a:t>
            </a:r>
            <a:r>
              <a:rPr lang="ar-SA" dirty="0">
                <a:latin typeface="+mn-lt"/>
                <a:cs typeface="+mn-cs"/>
              </a:rPr>
              <a:t>و</a:t>
            </a:r>
            <a:endParaRPr lang="en-US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HCO3 = 24 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5" y="2971800"/>
            <a:ext cx="8714935" cy="2718207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dirty="0" smtClean="0"/>
              <a:t>ارتباط تغییرات </a:t>
            </a:r>
            <a:r>
              <a:rPr lang="en-US" dirty="0" smtClean="0"/>
              <a:t>PaCO2 </a:t>
            </a:r>
            <a:r>
              <a:rPr lang="fa-IR" dirty="0" smtClean="0"/>
              <a:t> و </a:t>
            </a:r>
            <a:r>
              <a:rPr lang="en-US" dirty="0" smtClean="0"/>
              <a:t>SBE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41866"/>
            <a:ext cx="7696200" cy="9848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en-US" b="1" dirty="0"/>
              <a:t>Buffer Base – BB</a:t>
            </a:r>
            <a:endParaRPr lang="en-US" dirty="0"/>
          </a:p>
          <a:p>
            <a:pPr algn="r" rtl="1" fontAlgn="auto">
              <a:spcAft>
                <a:spcPts val="0"/>
              </a:spcAft>
              <a:defRPr/>
            </a:pPr>
            <a:r>
              <a:rPr lang="ar-SA" sz="2000" b="1" dirty="0" smtClean="0"/>
              <a:t>یک </a:t>
            </a:r>
            <a:r>
              <a:rPr lang="ar-SA" sz="2000" b="1" dirty="0"/>
              <a:t>معیار تشخیصی برای تغییرات متابولیک اسید – باز است و هنگامی بکار برده می شود که تعادل اسید – باز با تعادل الکترولیتها مورد مقایسه قرار گیرد</a:t>
            </a:r>
            <a:r>
              <a:rPr lang="ar-SA" sz="2000" b="1" dirty="0" smtClean="0"/>
              <a:t>.</a:t>
            </a:r>
            <a:r>
              <a:rPr lang="en-US" sz="2000" b="1" dirty="0"/>
              <a:t> : </a:t>
            </a:r>
            <a:r>
              <a:rPr lang="en-US" sz="2000" b="1" dirty="0">
                <a:solidFill>
                  <a:srgbClr val="C00000"/>
                </a:solidFill>
              </a:rPr>
              <a:t>BB = BE+42 </a:t>
            </a:r>
            <a:endParaRPr lang="fa-I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85800" y="2124670"/>
            <a:ext cx="76962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en-US" sz="2000" b="1" dirty="0"/>
              <a:t>Total CO2 – </a:t>
            </a:r>
            <a:r>
              <a:rPr lang="en-US" sz="2000" b="1" dirty="0" smtClean="0"/>
              <a:t>TCO2</a:t>
            </a:r>
            <a:endParaRPr lang="fa-IR" sz="2000" b="1" dirty="0" smtClean="0"/>
          </a:p>
          <a:p>
            <a:pPr algn="r" rtl="1"/>
            <a:r>
              <a:rPr lang="ar-SA" sz="2000" b="1" dirty="0"/>
              <a:t>میزان کل</a:t>
            </a:r>
            <a:r>
              <a:rPr lang="en-US" sz="2000" b="1" dirty="0"/>
              <a:t> Co2 </a:t>
            </a:r>
            <a:r>
              <a:rPr lang="ar-SA" sz="2000" b="1" dirty="0"/>
              <a:t>عبارتست از مجموع غلظت یون بیکربنات، اسید کربنیک و دی اکسید کربن موجود در خون. </a:t>
            </a:r>
            <a:r>
              <a:rPr lang="ar-SA" sz="2000" b="1" dirty="0" smtClean="0"/>
              <a:t>چون حدود 98% از میزان کل</a:t>
            </a:r>
            <a:r>
              <a:rPr lang="en-US" sz="2000" b="1" dirty="0" smtClean="0"/>
              <a:t> Co2 </a:t>
            </a:r>
            <a:r>
              <a:rPr lang="ar-SA" sz="2000" b="1" dirty="0" smtClean="0"/>
              <a:t>را یون بیکربنات تشکیل می دهد ، این میزان تقریبا برابر با مقدار یون بیکربنات ، یعنی حدود </a:t>
            </a:r>
            <a:r>
              <a:rPr lang="en-US" sz="2000" b="1" dirty="0" smtClean="0"/>
              <a:t>25.2 </a:t>
            </a:r>
            <a:r>
              <a:rPr lang="en-US" sz="2000" b="1" dirty="0" err="1"/>
              <a:t>mEq</a:t>
            </a:r>
            <a:r>
              <a:rPr lang="en-US" sz="2000" b="1" dirty="0"/>
              <a:t>/L </a:t>
            </a:r>
            <a:r>
              <a:rPr lang="ar-SA" sz="2000" b="1" dirty="0"/>
              <a:t>است</a:t>
            </a:r>
            <a:r>
              <a:rPr lang="en-US" sz="2000" b="1" dirty="0"/>
              <a:t> .</a:t>
            </a:r>
          </a:p>
          <a:p>
            <a:pPr algn="r" rtl="1" fontAlgn="auto">
              <a:spcAft>
                <a:spcPts val="0"/>
              </a:spcAft>
              <a:defRPr/>
            </a:pP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685800" y="3932872"/>
            <a:ext cx="80010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sz="2000" b="1" dirty="0"/>
              <a:t>Anion Gap </a:t>
            </a:r>
            <a:r>
              <a:rPr lang="en-US" sz="2000" b="1" dirty="0" smtClean="0"/>
              <a:t>– AG</a:t>
            </a:r>
            <a:endParaRPr lang="fa-IR" sz="2000" b="1" dirty="0" smtClean="0"/>
          </a:p>
          <a:p>
            <a:pPr algn="r" rtl="1"/>
            <a:r>
              <a:rPr lang="ar-SA" sz="2000" b="1" dirty="0"/>
              <a:t>مقدار طبیعی</a:t>
            </a:r>
            <a:r>
              <a:rPr lang="en-US" sz="2000" b="1" dirty="0"/>
              <a:t> AG </a:t>
            </a:r>
            <a:r>
              <a:rPr lang="ar-SA" sz="2000" b="1" dirty="0"/>
              <a:t>بین </a:t>
            </a:r>
            <a:r>
              <a:rPr lang="en-US" sz="2000" b="1" dirty="0"/>
              <a:t>8 </a:t>
            </a:r>
            <a:r>
              <a:rPr lang="ar-SA" sz="2000" b="1" dirty="0"/>
              <a:t>تا </a:t>
            </a:r>
            <a:r>
              <a:rPr lang="en-US" sz="2000" b="1" dirty="0"/>
              <a:t>16 </a:t>
            </a:r>
            <a:r>
              <a:rPr lang="ar-SA" sz="2000" b="1" dirty="0"/>
              <a:t>و به طور متوسط </a:t>
            </a:r>
            <a:r>
              <a:rPr lang="en-US" sz="2000" b="1" dirty="0"/>
              <a:t>12  </a:t>
            </a:r>
            <a:r>
              <a:rPr lang="en-US" sz="2000" b="1" dirty="0" err="1"/>
              <a:t>mEq</a:t>
            </a:r>
            <a:r>
              <a:rPr lang="en-US" sz="2000" b="1" dirty="0"/>
              <a:t>/L </a:t>
            </a:r>
            <a:r>
              <a:rPr lang="ar-SA" sz="2000" b="1" dirty="0" smtClean="0"/>
              <a:t>است</a:t>
            </a:r>
            <a:endParaRPr lang="fa-IR" sz="2000" b="1" dirty="0" smtClean="0"/>
          </a:p>
          <a:p>
            <a:pPr algn="r" rtl="1"/>
            <a:r>
              <a:rPr lang="ar-SA" sz="2000" b="1" dirty="0"/>
              <a:t>در بیماری که دچار اسیدوز متابولیک ناشی از کاهش یون بیکربنات شده است ، </a:t>
            </a:r>
            <a:r>
              <a:rPr lang="en-US" sz="2000" b="1" dirty="0"/>
              <a:t>AG </a:t>
            </a:r>
            <a:r>
              <a:rPr lang="ar-SA" sz="2000" b="1" dirty="0"/>
              <a:t>در حد طبیعی است .</a:t>
            </a:r>
            <a:endParaRPr lang="fa-IR" sz="2000" b="1" dirty="0"/>
          </a:p>
          <a:p>
            <a:pPr algn="r" rtl="1"/>
            <a:r>
              <a:rPr lang="ar-SA" sz="2000" b="1" dirty="0" smtClean="0"/>
              <a:t>اما </a:t>
            </a:r>
            <a:r>
              <a:rPr lang="ar-SA" sz="2000" b="1" dirty="0"/>
              <a:t>در بیماری که دچار افزایش اسید های ارگانیک نظیر اسید لاکتیک و کتو اسید می شود ، شاهد افزایش </a:t>
            </a:r>
            <a:r>
              <a:rPr lang="en-US" sz="2000" b="1" dirty="0"/>
              <a:t>AG </a:t>
            </a:r>
            <a:r>
              <a:rPr lang="ar-SA" sz="2000" b="1" dirty="0"/>
              <a:t>خواهیم بود</a:t>
            </a:r>
            <a:r>
              <a:rPr lang="en-US" sz="2000" b="1" dirty="0"/>
              <a:t> .</a:t>
            </a:r>
          </a:p>
          <a:p>
            <a:pPr algn="r" rtl="1"/>
            <a:r>
              <a:rPr lang="en-US" sz="2000" b="1" dirty="0" smtClean="0"/>
              <a:t>.</a:t>
            </a:r>
            <a:endParaRPr lang="en-US" sz="2000" b="1" dirty="0"/>
          </a:p>
          <a:p>
            <a:pPr algn="r" rtl="1" fontAlgn="auto">
              <a:spcAft>
                <a:spcPts val="0"/>
              </a:spcAft>
              <a:defRPr/>
            </a:pPr>
            <a:endParaRPr lang="en-US" sz="2000" b="1" dirty="0"/>
          </a:p>
        </p:txBody>
      </p:sp>
      <p:pic>
        <p:nvPicPr>
          <p:cNvPr id="9" name="Picture 2" descr="1-A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808" t="12168" r="3265"/>
          <a:stretch>
            <a:fillRect/>
          </a:stretch>
        </p:blipFill>
        <p:spPr bwMode="auto">
          <a:xfrm>
            <a:off x="1066800" y="5831294"/>
            <a:ext cx="7467600" cy="102670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20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1" fontAlgn="auto">
              <a:spcAft>
                <a:spcPts val="0"/>
              </a:spcAft>
              <a:defRPr/>
            </a:pPr>
            <a:r>
              <a:rPr lang="ar-SA" b="1" dirty="0" smtClean="0"/>
              <a:t>تغییرات بی کربنات</a:t>
            </a:r>
            <a:r>
              <a:rPr lang="fa-IR" b="1" dirty="0" smtClean="0"/>
              <a:t> </a:t>
            </a:r>
            <a:r>
              <a:rPr lang="ar-SA" b="1" dirty="0"/>
              <a:t>به </a:t>
            </a:r>
            <a:r>
              <a:rPr lang="ar-SA" b="1" dirty="0" smtClean="0"/>
              <a:t>دلیل</a:t>
            </a:r>
            <a:r>
              <a:rPr lang="en-US" b="1" dirty="0" smtClean="0"/>
              <a:t> PH</a:t>
            </a:r>
            <a:r>
              <a:rPr lang="fa-IR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algn="r" rtl="1" fontAlgn="auto">
              <a:spcAft>
                <a:spcPts val="0"/>
              </a:spcAft>
              <a:buNone/>
              <a:defRPr/>
            </a:pPr>
            <a:r>
              <a:rPr lang="ar-SA" dirty="0" smtClean="0"/>
              <a:t>تغییر در باز به میزان</a:t>
            </a:r>
            <a:r>
              <a:rPr lang="en-US" dirty="0"/>
              <a:t>10 </a:t>
            </a:r>
            <a:r>
              <a:rPr lang="en-US" dirty="0" err="1"/>
              <a:t>mEq</a:t>
            </a:r>
            <a:r>
              <a:rPr lang="en-US" dirty="0"/>
              <a:t>/lit </a:t>
            </a:r>
            <a:r>
              <a:rPr lang="ar-SA" dirty="0" smtClean="0"/>
              <a:t> موجب</a:t>
            </a:r>
            <a:r>
              <a:rPr lang="en-US" dirty="0" smtClean="0"/>
              <a:t> </a:t>
            </a:r>
            <a:r>
              <a:rPr lang="ar-SA" dirty="0"/>
              <a:t>تغییر در </a:t>
            </a:r>
            <a:r>
              <a:rPr lang="en-US" b="1" dirty="0"/>
              <a:t>PH </a:t>
            </a:r>
            <a:r>
              <a:rPr lang="ar-SA" dirty="0"/>
              <a:t>به میزان </a:t>
            </a:r>
            <a:r>
              <a:rPr lang="en-US" dirty="0" smtClean="0"/>
              <a:t>0. 15 </a:t>
            </a:r>
            <a:r>
              <a:rPr lang="ar-SA" dirty="0" smtClean="0"/>
              <a:t>خواهد شد . در صورتیکه علت آن به طور خالص متابولیک باشد</a:t>
            </a:r>
            <a:r>
              <a:rPr lang="en-US" dirty="0" smtClean="0"/>
              <a:t> .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/>
              <a:t>مثال : اگر</a:t>
            </a:r>
            <a:r>
              <a:rPr lang="en-US" dirty="0" smtClean="0"/>
              <a:t> PH </a:t>
            </a:r>
            <a:r>
              <a:rPr lang="ar-SA" dirty="0" smtClean="0"/>
              <a:t>از </a:t>
            </a:r>
            <a:r>
              <a:rPr lang="en-US" dirty="0" smtClean="0"/>
              <a:t>7.40</a:t>
            </a:r>
            <a:r>
              <a:rPr lang="ar-SA" dirty="0" smtClean="0"/>
              <a:t>  به </a:t>
            </a:r>
            <a:r>
              <a:rPr lang="en-US" dirty="0" smtClean="0"/>
              <a:t>7.55</a:t>
            </a:r>
            <a:r>
              <a:rPr lang="ar-SA" dirty="0" smtClean="0"/>
              <a:t>افزایش یابد ( به میزان </a:t>
            </a:r>
            <a:r>
              <a:rPr lang="en-US" dirty="0" smtClean="0"/>
              <a:t>0.15</a:t>
            </a:r>
            <a:r>
              <a:rPr lang="ar-SA" dirty="0" smtClean="0"/>
              <a:t>) در این حالت بی کربنات بایستی به میزان </a:t>
            </a:r>
            <a:r>
              <a:rPr lang="en-US" dirty="0" smtClean="0"/>
              <a:t>10 </a:t>
            </a:r>
            <a:r>
              <a:rPr lang="en-US" dirty="0" err="1" smtClean="0"/>
              <a:t>Eq</a:t>
            </a:r>
            <a:r>
              <a:rPr lang="en-US" dirty="0" smtClean="0"/>
              <a:t>/lit  </a:t>
            </a:r>
            <a:r>
              <a:rPr lang="ar-SA" dirty="0" smtClean="0"/>
              <a:t>افزایش یابد ( اگر باز ابتدا نرمال بوده باشد ) و بی کربنات به </a:t>
            </a:r>
            <a:r>
              <a:rPr lang="en-US" dirty="0" smtClean="0"/>
              <a:t>34 </a:t>
            </a:r>
            <a:r>
              <a:rPr lang="en-US" dirty="0" err="1" smtClean="0"/>
              <a:t>mEq</a:t>
            </a:r>
            <a:r>
              <a:rPr lang="en-US" dirty="0" smtClean="0"/>
              <a:t>/lit </a:t>
            </a:r>
            <a:r>
              <a:rPr lang="ar-SA" dirty="0" smtClean="0"/>
              <a:t>برسد تا جبران شود</a:t>
            </a:r>
            <a:r>
              <a:rPr lang="en-US" dirty="0" smtClean="0"/>
              <a:t> .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dirty="0" smtClean="0"/>
              <a:t>مثال 2 : اگز</a:t>
            </a:r>
            <a:r>
              <a:rPr lang="en-US" dirty="0" smtClean="0"/>
              <a:t> PH </a:t>
            </a:r>
            <a:r>
              <a:rPr lang="ar-SA" dirty="0" smtClean="0"/>
              <a:t>از </a:t>
            </a:r>
            <a:r>
              <a:rPr lang="en-US" dirty="0" smtClean="0"/>
              <a:t>7.40</a:t>
            </a:r>
            <a:r>
              <a:rPr lang="ar-SA" dirty="0" smtClean="0"/>
              <a:t> به </a:t>
            </a:r>
            <a:r>
              <a:rPr lang="en-US" dirty="0" smtClean="0"/>
              <a:t>7.25</a:t>
            </a:r>
            <a:r>
              <a:rPr lang="ar-SA" dirty="0" smtClean="0"/>
              <a:t>افت کرده باشد ، انتظار داریم به ازای </a:t>
            </a:r>
            <a:r>
              <a:rPr lang="en-US" dirty="0" smtClean="0"/>
              <a:t>0.15</a:t>
            </a:r>
            <a:r>
              <a:rPr lang="ar-SA" dirty="0" smtClean="0"/>
              <a:t> کاهش در</a:t>
            </a:r>
            <a:r>
              <a:rPr lang="en-US" dirty="0" smtClean="0"/>
              <a:t> PH </a:t>
            </a:r>
            <a:r>
              <a:rPr lang="ar-SA" dirty="0" smtClean="0"/>
              <a:t>، بی کربنات به میزان </a:t>
            </a:r>
            <a:r>
              <a:rPr lang="en-US" dirty="0" smtClean="0"/>
              <a:t>10 </a:t>
            </a:r>
            <a:r>
              <a:rPr lang="en-US" dirty="0" err="1" smtClean="0"/>
              <a:t>mEq</a:t>
            </a:r>
            <a:r>
              <a:rPr lang="en-US" dirty="0" smtClean="0"/>
              <a:t>/lit</a:t>
            </a:r>
            <a:r>
              <a:rPr lang="ar-SA" dirty="0" smtClean="0"/>
              <a:t>کاهش یافته و به </a:t>
            </a:r>
            <a:r>
              <a:rPr lang="en-US" dirty="0" smtClean="0"/>
              <a:t>14 </a:t>
            </a:r>
            <a:r>
              <a:rPr lang="en-US" dirty="0" err="1" smtClean="0"/>
              <a:t>Eq</a:t>
            </a:r>
            <a:r>
              <a:rPr lang="en-US" dirty="0" smtClean="0"/>
              <a:t>/lit  </a:t>
            </a:r>
            <a:r>
              <a:rPr lang="ar-SA" dirty="0" smtClean="0"/>
              <a:t>رسیده باشد . در غیر ایصورت مشکل تنفسی نیز توام با مشکل متابولیکی وجود دارد</a:t>
            </a:r>
            <a:r>
              <a:rPr lang="en-US" dirty="0" smtClean="0"/>
              <a:t> (mixed)  .</a:t>
            </a:r>
          </a:p>
          <a:p>
            <a:pPr algn="r" rt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410200"/>
            <a:ext cx="1981200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PH = 7.40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 </a:t>
            </a:r>
            <a:r>
              <a:rPr lang="ar-SA" sz="2400" dirty="0">
                <a:latin typeface="+mn-lt"/>
                <a:cs typeface="+mn-cs"/>
              </a:rPr>
              <a:t>و</a:t>
            </a:r>
            <a:endParaRPr lang="en-US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HCO3 = 24  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مثال:</a:t>
            </a:r>
            <a:endParaRPr lang="en-US" dirty="0" smtClean="0"/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2286000" y="1676400"/>
            <a:ext cx="6096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PH</a:t>
            </a:r>
            <a:r>
              <a:rPr lang="fa-IR" b="1" dirty="0"/>
              <a:t>=</a:t>
            </a:r>
            <a:r>
              <a:rPr lang="fa-IR" b="1" dirty="0" smtClean="0"/>
              <a:t> </a:t>
            </a:r>
            <a:r>
              <a:rPr lang="en-US" b="1" dirty="0"/>
              <a:t>7.55</a:t>
            </a:r>
            <a:r>
              <a:rPr lang="fa-IR" b="1" dirty="0"/>
              <a:t>  و     </a:t>
            </a:r>
            <a:r>
              <a:rPr lang="en-US" b="1" dirty="0"/>
              <a:t>HCO3= 34</a:t>
            </a:r>
            <a:endParaRPr lang="fa-IR" b="1" dirty="0"/>
          </a:p>
          <a:p>
            <a:pPr marL="514350" indent="-514350">
              <a:buFont typeface="+mj-lt"/>
              <a:buAutoNum type="arabicPeriod"/>
            </a:pPr>
            <a:endParaRPr lang="fa-IR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PH</a:t>
            </a:r>
            <a:r>
              <a:rPr lang="fa-IR" b="1" dirty="0"/>
              <a:t>= </a:t>
            </a:r>
            <a:r>
              <a:rPr lang="en-US" b="1" dirty="0" smtClean="0"/>
              <a:t>7.</a:t>
            </a:r>
            <a:r>
              <a:rPr lang="en-US" b="1" dirty="0"/>
              <a:t>2</a:t>
            </a:r>
            <a:r>
              <a:rPr lang="en-US" b="1" dirty="0" smtClean="0"/>
              <a:t>5</a:t>
            </a:r>
            <a:r>
              <a:rPr lang="fa-IR" b="1" dirty="0" smtClean="0"/>
              <a:t>  </a:t>
            </a:r>
            <a:r>
              <a:rPr lang="fa-IR" b="1" dirty="0"/>
              <a:t>و     </a:t>
            </a:r>
            <a:r>
              <a:rPr lang="en-US" b="1" dirty="0"/>
              <a:t>HCO3= </a:t>
            </a:r>
            <a:r>
              <a:rPr lang="en-US" b="1" dirty="0" smtClean="0"/>
              <a:t>14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PH</a:t>
            </a:r>
            <a:r>
              <a:rPr lang="fa-IR" b="1" dirty="0"/>
              <a:t>= </a:t>
            </a:r>
            <a:r>
              <a:rPr lang="en-US" b="1" dirty="0"/>
              <a:t>7.55</a:t>
            </a:r>
            <a:r>
              <a:rPr lang="fa-IR" b="1" dirty="0"/>
              <a:t>  و     </a:t>
            </a:r>
            <a:r>
              <a:rPr lang="en-US" b="1" dirty="0"/>
              <a:t>HCO3= </a:t>
            </a:r>
            <a:r>
              <a:rPr lang="en-US" b="1" dirty="0" smtClean="0"/>
              <a:t>30</a:t>
            </a:r>
            <a:endParaRPr lang="fa-IR" b="1" dirty="0"/>
          </a:p>
          <a:p>
            <a:pPr marL="514350" indent="-514350">
              <a:buFont typeface="+mj-lt"/>
              <a:buAutoNum type="arabicPeriod"/>
            </a:pPr>
            <a:endParaRPr lang="fa-IR" b="1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fa-IR" smtClean="0"/>
              <a:t>محاسبه میزان سدیم بیکربنات تزریقی در اسیدوز متابولیک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78486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rtl="1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FF0000"/>
                </a:solidFill>
              </a:rPr>
              <a:t>0.5</a:t>
            </a:r>
            <a:r>
              <a:rPr lang="fa-IR" sz="2500" dirty="0" smtClean="0">
                <a:solidFill>
                  <a:srgbClr val="FF0000"/>
                </a:solidFill>
              </a:rPr>
              <a:t>*(میزان بیکربنات بیمار-</a:t>
            </a:r>
            <a:r>
              <a:rPr lang="en-US" sz="2500" dirty="0" smtClean="0">
                <a:solidFill>
                  <a:srgbClr val="FF0000"/>
                </a:solidFill>
              </a:rPr>
              <a:t>24</a:t>
            </a:r>
            <a:r>
              <a:rPr lang="fa-IR" sz="2500" dirty="0" smtClean="0">
                <a:solidFill>
                  <a:srgbClr val="FF0000"/>
                </a:solidFill>
              </a:rPr>
              <a:t>)*وزن بدن(</a:t>
            </a:r>
            <a:r>
              <a:rPr lang="en-US" sz="2500" dirty="0" smtClean="0">
                <a:solidFill>
                  <a:srgbClr val="FF0000"/>
                </a:solidFill>
              </a:rPr>
              <a:t>Kg</a:t>
            </a:r>
            <a:r>
              <a:rPr lang="fa-IR" sz="2500" dirty="0" smtClean="0">
                <a:solidFill>
                  <a:srgbClr val="FF0000"/>
                </a:solidFill>
              </a:rPr>
              <a:t>) =دوز سدیم بیکربنات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9572" name="TextBox 3"/>
          <p:cNvSpPr txBox="1">
            <a:spLocks noChangeArrowheads="1"/>
          </p:cNvSpPr>
          <p:nvPr/>
        </p:nvSpPr>
        <p:spPr bwMode="auto">
          <a:xfrm>
            <a:off x="1219200" y="5006973"/>
            <a:ext cx="5943600" cy="1077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3200">
                <a:latin typeface="Calibri" pitchFamily="34" charset="0"/>
              </a:rPr>
              <a:t>باید نصف میزان محاسبه شده تزریق و مجدداً بیمار بررسی شود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33400" y="3842543"/>
            <a:ext cx="7848600" cy="838200"/>
          </a:xfrm>
          <a:prstGeom prst="rect">
            <a:avLst/>
          </a:prstGeom>
          <a:ln w="9525" cap="flat" cmpd="sng" algn="ctr">
            <a:solidFill>
              <a:schemeClr val="accent4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 fontAlgn="auto">
              <a:spcAft>
                <a:spcPts val="0"/>
              </a:spcAft>
              <a:defRPr/>
            </a:pPr>
            <a:r>
              <a:rPr lang="en-US" sz="2500" dirty="0" smtClean="0">
                <a:solidFill>
                  <a:srgbClr val="FF0000"/>
                </a:solidFill>
              </a:rPr>
              <a:t>0.3</a:t>
            </a:r>
            <a:r>
              <a:rPr lang="fa-IR" sz="2500" dirty="0" smtClean="0">
                <a:solidFill>
                  <a:srgbClr val="FF0000"/>
                </a:solidFill>
              </a:rPr>
              <a:t>*(قدر مطلق </a:t>
            </a:r>
            <a:r>
              <a:rPr lang="en-US" sz="2500" dirty="0" smtClean="0">
                <a:solidFill>
                  <a:srgbClr val="FF0000"/>
                </a:solidFill>
              </a:rPr>
              <a:t>BE</a:t>
            </a:r>
            <a:r>
              <a:rPr lang="fa-IR" sz="2500" dirty="0" smtClean="0">
                <a:solidFill>
                  <a:srgbClr val="FF0000"/>
                </a:solidFill>
              </a:rPr>
              <a:t>)*وزن بدن(</a:t>
            </a:r>
            <a:r>
              <a:rPr lang="en-US" sz="2500" dirty="0" smtClean="0">
                <a:solidFill>
                  <a:srgbClr val="FF0000"/>
                </a:solidFill>
              </a:rPr>
              <a:t>Kg</a:t>
            </a:r>
            <a:r>
              <a:rPr lang="fa-IR" sz="2500" dirty="0" smtClean="0">
                <a:solidFill>
                  <a:srgbClr val="FF0000"/>
                </a:solidFill>
              </a:rPr>
              <a:t>) =دوز سدیم بیکربنات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مثال</a:t>
            </a:r>
            <a:r>
              <a:rPr lang="en-US" b="1" dirty="0"/>
              <a:t>Sodium </a:t>
            </a:r>
            <a:r>
              <a:rPr lang="en-US" b="1" dirty="0" err="1" smtClean="0"/>
              <a:t>Bicarbonat</a:t>
            </a:r>
            <a:r>
              <a:rPr lang="fa-IR" b="1" dirty="0" smtClean="0"/>
              <a:t> </a:t>
            </a:r>
            <a:r>
              <a:rPr lang="fa-IR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یک شخص 50</a:t>
            </a:r>
            <a:r>
              <a:rPr lang="en-US" dirty="0" smtClean="0"/>
              <a:t>Kg</a:t>
            </a:r>
            <a:r>
              <a:rPr lang="fa-IR" dirty="0" smtClean="0"/>
              <a:t> با </a:t>
            </a:r>
            <a:r>
              <a:rPr lang="en-US" b="1" dirty="0" smtClean="0"/>
              <a:t>HCO3=14</a:t>
            </a:r>
            <a:r>
              <a:rPr lang="fa-IR" b="1" dirty="0" smtClean="0"/>
              <a:t> و </a:t>
            </a:r>
            <a:r>
              <a:rPr lang="en-US" b="1" dirty="0"/>
              <a:t>BE= -</a:t>
            </a:r>
            <a:r>
              <a:rPr lang="en-US" b="1" dirty="0" smtClean="0"/>
              <a:t>6</a:t>
            </a:r>
            <a:r>
              <a:rPr lang="fa-IR" b="1" dirty="0" smtClean="0"/>
              <a:t> چقدر سدیم بیکربنات لازم است؟</a:t>
            </a:r>
          </a:p>
          <a:p>
            <a:pPr algn="r" rtl="1"/>
            <a:r>
              <a:rPr lang="fa-IR" b="1" dirty="0" smtClean="0"/>
              <a:t>کمبود </a:t>
            </a:r>
            <a:r>
              <a:rPr lang="fa-IR" b="1" dirty="0"/>
              <a:t>بیکربنات</a:t>
            </a:r>
            <a:r>
              <a:rPr lang="fa-IR" b="1" dirty="0" smtClean="0"/>
              <a:t>= </a:t>
            </a:r>
            <a:r>
              <a:rPr lang="en-US" b="1" dirty="0" smtClean="0"/>
              <a:t>0/5</a:t>
            </a:r>
            <a:r>
              <a:rPr lang="fa-IR" b="1" dirty="0" smtClean="0"/>
              <a:t> * </a:t>
            </a:r>
            <a:r>
              <a:rPr lang="en-US" b="1" dirty="0" smtClean="0"/>
              <a:t>50Kg</a:t>
            </a:r>
            <a:r>
              <a:rPr lang="fa-IR" b="1" dirty="0" smtClean="0"/>
              <a:t>*(24-14) = 100</a:t>
            </a:r>
            <a:r>
              <a:rPr lang="en-US" b="1" dirty="0" err="1" smtClean="0"/>
              <a:t>mEq</a:t>
            </a:r>
            <a:endParaRPr lang="en-US" b="1" dirty="0" smtClean="0"/>
          </a:p>
          <a:p>
            <a:pPr algn="r" rtl="1"/>
            <a:r>
              <a:rPr lang="fa-IR" b="1" dirty="0"/>
              <a:t>کمبود بیکربنات= </a:t>
            </a:r>
            <a:r>
              <a:rPr lang="en-US" b="1" dirty="0" smtClean="0"/>
              <a:t>0/3</a:t>
            </a:r>
            <a:r>
              <a:rPr lang="fa-IR" b="1" dirty="0" smtClean="0"/>
              <a:t> </a:t>
            </a:r>
            <a:r>
              <a:rPr lang="fa-IR" b="1" dirty="0"/>
              <a:t>* </a:t>
            </a:r>
            <a:r>
              <a:rPr lang="en-US" b="1" dirty="0" smtClean="0"/>
              <a:t>50Kg</a:t>
            </a:r>
            <a:r>
              <a:rPr lang="fa-IR" b="1" dirty="0" smtClean="0"/>
              <a:t>*(</a:t>
            </a:r>
            <a:r>
              <a:rPr lang="en-US" b="1" dirty="0" smtClean="0"/>
              <a:t>6</a:t>
            </a:r>
            <a:r>
              <a:rPr lang="fa-IR" b="1" dirty="0" smtClean="0"/>
              <a:t>) </a:t>
            </a:r>
            <a:r>
              <a:rPr lang="fa-IR" b="1" dirty="0"/>
              <a:t>= </a:t>
            </a:r>
            <a:r>
              <a:rPr lang="en-US" b="1" dirty="0" smtClean="0"/>
              <a:t>99.5mEq</a:t>
            </a:r>
          </a:p>
          <a:p>
            <a:pPr algn="r" rtl="1"/>
            <a:endParaRPr lang="en-US" b="1" dirty="0"/>
          </a:p>
          <a:p>
            <a:pPr algn="r" rtl="1"/>
            <a:r>
              <a:rPr lang="fa-IR" b="1" dirty="0" smtClean="0"/>
              <a:t> </a:t>
            </a:r>
            <a:r>
              <a:rPr lang="en-US" b="1" dirty="0" err="1"/>
              <a:t>mEq</a:t>
            </a:r>
            <a:r>
              <a:rPr lang="en-US" b="1" dirty="0"/>
              <a:t> </a:t>
            </a:r>
            <a:r>
              <a:rPr lang="en-US" b="1" dirty="0" smtClean="0"/>
              <a:t>50</a:t>
            </a:r>
            <a:r>
              <a:rPr lang="fa-IR" b="1" dirty="0" smtClean="0"/>
              <a:t> تزریق و</a:t>
            </a:r>
            <a:r>
              <a:rPr lang="en-US" b="1" dirty="0"/>
              <a:t> </a:t>
            </a:r>
            <a:r>
              <a:rPr lang="en-US" b="1" dirty="0" err="1"/>
              <a:t>mEq</a:t>
            </a:r>
            <a:r>
              <a:rPr lang="en-US" b="1" dirty="0"/>
              <a:t> 50</a:t>
            </a:r>
            <a:r>
              <a:rPr lang="fa-IR" b="1" dirty="0" smtClean="0"/>
              <a:t> بعد از 10 ت 30 دقیقه تزریق شود. در صورت نیاز </a:t>
            </a:r>
            <a:r>
              <a:rPr lang="en-US" b="1" dirty="0" err="1"/>
              <a:t>mEq</a:t>
            </a:r>
            <a:r>
              <a:rPr lang="en-US" b="1" dirty="0"/>
              <a:t> </a:t>
            </a:r>
            <a:r>
              <a:rPr lang="en-US" b="1" dirty="0" smtClean="0"/>
              <a:t>25</a:t>
            </a:r>
            <a:r>
              <a:rPr lang="fa-IR" b="1" dirty="0" smtClean="0"/>
              <a:t> تا 2 ساعت دیگر انفوزیون میشود</a:t>
            </a: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960823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توجهات مهم در تزریق </a:t>
            </a:r>
            <a:r>
              <a:rPr lang="en-US" b="1" dirty="0"/>
              <a:t>Sodium </a:t>
            </a:r>
            <a:r>
              <a:rPr lang="en-US" b="1" dirty="0" err="1"/>
              <a:t>Bicarbonat</a:t>
            </a:r>
            <a:r>
              <a:rPr lang="fa-IR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حتماً در حضور راه هوایی مطمئن و تنفس کافی و موثر تجویز شود</a:t>
            </a:r>
          </a:p>
          <a:p>
            <a:pPr algn="r" rtl="1"/>
            <a:r>
              <a:rPr lang="fa-IR" dirty="0" smtClean="0"/>
              <a:t>در اسیدوز متابولیک و هایپرکالمی</a:t>
            </a:r>
          </a:p>
          <a:p>
            <a:pPr algn="r" rt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3657600"/>
            <a:ext cx="7048341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2800" dirty="0"/>
              <a:t>هر </a:t>
            </a:r>
            <a:r>
              <a:rPr lang="en-US" sz="2800" dirty="0" smtClean="0"/>
              <a:t>1cc</a:t>
            </a:r>
            <a:r>
              <a:rPr lang="fa-IR" sz="2800" dirty="0" smtClean="0"/>
              <a:t> </a:t>
            </a:r>
            <a:r>
              <a:rPr lang="fa-IR" sz="2800" dirty="0"/>
              <a:t>از ویال </a:t>
            </a:r>
            <a:r>
              <a:rPr lang="en-US" sz="2800" dirty="0" smtClean="0"/>
              <a:t>4.2</a:t>
            </a:r>
            <a:r>
              <a:rPr lang="fa-IR" sz="2800" dirty="0" smtClean="0"/>
              <a:t>% </a:t>
            </a:r>
            <a:r>
              <a:rPr lang="fa-IR" sz="2800" dirty="0"/>
              <a:t>حاوی </a:t>
            </a:r>
            <a:r>
              <a:rPr lang="en-US" sz="2800" dirty="0"/>
              <a:t>0.5MEq</a:t>
            </a:r>
            <a:r>
              <a:rPr lang="fa-IR" sz="2800" dirty="0"/>
              <a:t> بی کربنات </a:t>
            </a:r>
            <a:r>
              <a:rPr lang="fa-IR" sz="2800" dirty="0" smtClean="0"/>
              <a:t>است</a:t>
            </a:r>
            <a:endParaRPr lang="en-US" sz="2800" dirty="0" smtClean="0"/>
          </a:p>
          <a:p>
            <a:pPr algn="r" rtl="1"/>
            <a:r>
              <a:rPr lang="fa-IR" sz="2800" dirty="0"/>
              <a:t>هر </a:t>
            </a:r>
            <a:r>
              <a:rPr lang="en-US" sz="2800" dirty="0"/>
              <a:t>1cc</a:t>
            </a:r>
            <a:r>
              <a:rPr lang="fa-IR" sz="2800" dirty="0"/>
              <a:t> از ویال </a:t>
            </a:r>
            <a:r>
              <a:rPr lang="en-US" sz="2800" dirty="0" smtClean="0"/>
              <a:t>7.2</a:t>
            </a:r>
            <a:r>
              <a:rPr lang="fa-IR" sz="2800" dirty="0"/>
              <a:t>% حاوی </a:t>
            </a:r>
            <a:r>
              <a:rPr lang="en-US" sz="2800" dirty="0" smtClean="0"/>
              <a:t>0.95MEq</a:t>
            </a:r>
            <a:r>
              <a:rPr lang="fa-IR" sz="2800" dirty="0" smtClean="0"/>
              <a:t> </a:t>
            </a:r>
            <a:r>
              <a:rPr lang="fa-IR" sz="2800" dirty="0"/>
              <a:t>بی کربنات است</a:t>
            </a:r>
            <a:endParaRPr lang="en-US" sz="2800" dirty="0"/>
          </a:p>
          <a:p>
            <a:pPr algn="r" rtl="1"/>
            <a:r>
              <a:rPr lang="fa-IR" sz="2800" dirty="0"/>
              <a:t>هر </a:t>
            </a:r>
            <a:r>
              <a:rPr lang="en-US" sz="2800" dirty="0"/>
              <a:t>1cc</a:t>
            </a:r>
            <a:r>
              <a:rPr lang="fa-IR" sz="2800" dirty="0"/>
              <a:t> از ویال </a:t>
            </a:r>
            <a:r>
              <a:rPr lang="en-US" sz="2800" dirty="0" smtClean="0"/>
              <a:t>7.5</a:t>
            </a:r>
            <a:r>
              <a:rPr lang="fa-IR" sz="2800" dirty="0" smtClean="0"/>
              <a:t>% </a:t>
            </a:r>
            <a:r>
              <a:rPr lang="fa-IR" sz="2800" dirty="0"/>
              <a:t>حاوی </a:t>
            </a:r>
            <a:r>
              <a:rPr lang="en-US" sz="2800" dirty="0" smtClean="0"/>
              <a:t>0.95MEq</a:t>
            </a:r>
            <a:r>
              <a:rPr lang="fa-IR" sz="2800" dirty="0" smtClean="0"/>
              <a:t> </a:t>
            </a:r>
            <a:r>
              <a:rPr lang="fa-IR" sz="2800" dirty="0"/>
              <a:t>بی کربنات </a:t>
            </a:r>
            <a:r>
              <a:rPr lang="fa-IR" sz="2800" dirty="0" smtClean="0"/>
              <a:t>است</a:t>
            </a:r>
            <a:endParaRPr lang="fa-IR" sz="2800" dirty="0"/>
          </a:p>
          <a:p>
            <a:pPr algn="r" rtl="1"/>
            <a:r>
              <a:rPr lang="fa-IR" sz="2800" dirty="0"/>
              <a:t>هر </a:t>
            </a:r>
            <a:r>
              <a:rPr lang="en-US" sz="2800" dirty="0"/>
              <a:t>1cc</a:t>
            </a:r>
            <a:r>
              <a:rPr lang="fa-IR" sz="2800" dirty="0"/>
              <a:t> از ویال </a:t>
            </a:r>
            <a:r>
              <a:rPr lang="en-US" sz="2800" dirty="0" smtClean="0"/>
              <a:t>8.4</a:t>
            </a:r>
            <a:r>
              <a:rPr lang="fa-IR" sz="2800" dirty="0" smtClean="0"/>
              <a:t>% </a:t>
            </a:r>
            <a:r>
              <a:rPr lang="fa-IR" sz="2800" dirty="0"/>
              <a:t>حاوی </a:t>
            </a:r>
            <a:r>
              <a:rPr lang="en-US" sz="2800" dirty="0" smtClean="0"/>
              <a:t>1MEq</a:t>
            </a:r>
            <a:r>
              <a:rPr lang="fa-IR" sz="2800" dirty="0" smtClean="0"/>
              <a:t> </a:t>
            </a:r>
            <a:r>
              <a:rPr lang="fa-IR" sz="2800" dirty="0"/>
              <a:t>بی کربنات </a:t>
            </a:r>
            <a:r>
              <a:rPr lang="fa-IR" sz="2800" dirty="0" smtClean="0"/>
              <a:t>است</a:t>
            </a:r>
            <a:endParaRPr lang="en-US" sz="2800" dirty="0" smtClean="0"/>
          </a:p>
          <a:p>
            <a:pPr algn="r" rtl="1"/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605681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smtClean="0"/>
              <a:t>تایید </a:t>
            </a:r>
            <a:r>
              <a:rPr lang="en-US" b="1" dirty="0"/>
              <a:t>HCO3 </a:t>
            </a:r>
            <a:r>
              <a:rPr lang="fa-IR" b="1" dirty="0" smtClean="0"/>
              <a:t> از </a:t>
            </a:r>
            <a:r>
              <a:rPr lang="en-US" b="1" dirty="0"/>
              <a:t>Anion Gap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Corrected HCO3 = measured HCO3 + (Anion Gap - 12).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343400"/>
            <a:ext cx="7848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If the corrected HCO3 is less than normal (under 22mEq/L) then there is an additional metabolic acidosis present. Corrected HCO3 values over 26 </a:t>
            </a:r>
            <a:r>
              <a:rPr lang="en-US" sz="2400" dirty="0" err="1"/>
              <a:t>mEq</a:t>
            </a:r>
            <a:r>
              <a:rPr lang="en-US" sz="2400" dirty="0"/>
              <a:t>/L reflect a co-existing metabolic alkalosis. </a:t>
            </a:r>
          </a:p>
        </p:txBody>
      </p:sp>
    </p:spTree>
    <p:extLst>
      <p:ext uri="{BB962C8B-B14F-4D97-AF65-F5344CB8AC3E}">
        <p14:creationId xmlns:p14="http://schemas.microsoft.com/office/powerpoint/2010/main" val="1709203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مثال کلی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ABGs obtained in the ICU</a:t>
            </a:r>
          </a:p>
          <a:p>
            <a:endParaRPr lang="en-US" dirty="0"/>
          </a:p>
          <a:p>
            <a:r>
              <a:rPr lang="en-US" dirty="0"/>
              <a:t>pH	  7.18</a:t>
            </a:r>
          </a:p>
          <a:p>
            <a:endParaRPr lang="en-US" dirty="0"/>
          </a:p>
          <a:p>
            <a:r>
              <a:rPr lang="en-US" dirty="0"/>
              <a:t>PCO2     20 mmHg</a:t>
            </a:r>
          </a:p>
          <a:p>
            <a:endParaRPr lang="en-US" dirty="0"/>
          </a:p>
          <a:p>
            <a:r>
              <a:rPr lang="en-US" dirty="0"/>
              <a:t>HCO3     7 </a:t>
            </a:r>
            <a:r>
              <a:rPr lang="en-US" dirty="0" err="1"/>
              <a:t>mEq</a:t>
            </a:r>
            <a:r>
              <a:rPr lang="en-US" dirty="0"/>
              <a:t>/L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5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/>
              <a:t>pH</a:t>
            </a:r>
            <a:r>
              <a:rPr lang="en-US" sz="3200" dirty="0"/>
              <a:t>	  </a:t>
            </a:r>
            <a:r>
              <a:rPr lang="en-US" sz="3200" dirty="0" smtClean="0"/>
              <a:t>7.18</a:t>
            </a:r>
            <a:r>
              <a:rPr lang="fa-IR" sz="3200" dirty="0" smtClean="0"/>
              <a:t>  </a:t>
            </a:r>
            <a:r>
              <a:rPr lang="en-US" sz="3200" dirty="0" smtClean="0"/>
              <a:t>PCO2     </a:t>
            </a:r>
            <a:r>
              <a:rPr lang="en-US" sz="3200" dirty="0"/>
              <a:t>20 </a:t>
            </a:r>
            <a:r>
              <a:rPr lang="en-US" sz="3200" dirty="0" smtClean="0"/>
              <a:t>mmHg</a:t>
            </a:r>
            <a:r>
              <a:rPr lang="fa-IR" sz="3200" dirty="0" smtClean="0"/>
              <a:t> </a:t>
            </a:r>
            <a:r>
              <a:rPr lang="en-US" sz="3200" dirty="0" smtClean="0"/>
              <a:t>HCO3     </a:t>
            </a:r>
            <a:r>
              <a:rPr lang="en-US" sz="3200" dirty="0"/>
              <a:t>7 </a:t>
            </a:r>
            <a:r>
              <a:rPr lang="en-US" sz="3200" dirty="0" err="1"/>
              <a:t>mEq</a:t>
            </a:r>
            <a:r>
              <a:rPr lang="en-US" sz="3200" dirty="0"/>
              <a:t>/L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1:</a:t>
            </a:r>
            <a:r>
              <a:rPr lang="en-US" dirty="0"/>
              <a:t> </a:t>
            </a:r>
            <a:r>
              <a:rPr lang="en-US" dirty="0" err="1"/>
              <a:t>Acidemic</a:t>
            </a:r>
            <a:r>
              <a:rPr lang="en-US" dirty="0"/>
              <a:t>, </a:t>
            </a:r>
            <a:r>
              <a:rPr lang="en-US" dirty="0" err="1"/>
              <a:t>alkalemic</a:t>
            </a:r>
            <a:r>
              <a:rPr lang="en-US" dirty="0"/>
              <a:t>, or normal?</a:t>
            </a:r>
          </a:p>
          <a:p>
            <a:endParaRPr lang="fa-IR" b="1" dirty="0" smtClean="0"/>
          </a:p>
          <a:p>
            <a:r>
              <a:rPr lang="en-US" b="1" dirty="0"/>
              <a:t>Step 2:</a:t>
            </a:r>
            <a:r>
              <a:rPr lang="en-US" dirty="0"/>
              <a:t> Is the primary disturbance respiratory or metabolic?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2362200"/>
            <a:ext cx="13260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ACIDEMIC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8945" y="3678515"/>
            <a:ext cx="153971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METABOLIC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0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b="1" dirty="0"/>
              <a:t>Step 3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For a metabolic disturbance, is the respiratory system compensating OK?</a:t>
            </a:r>
          </a:p>
          <a:p>
            <a:r>
              <a:rPr lang="en-US" dirty="0"/>
              <a:t>Expected PCO2 in metabolic acidosis = </a:t>
            </a:r>
            <a:br>
              <a:rPr lang="en-US" dirty="0"/>
            </a:br>
            <a:r>
              <a:rPr lang="en-US" dirty="0"/>
              <a:t>	1.5 x HCO3 + 8   (range: +/- 2)</a:t>
            </a:r>
          </a:p>
          <a:p>
            <a:pPr marL="0" indent="0">
              <a:buNone/>
            </a:pPr>
            <a:r>
              <a:rPr lang="en-US" dirty="0"/>
              <a:t>=  1.5 x HCO3 + 8 </a:t>
            </a:r>
            <a:r>
              <a:rPr lang="en-US" dirty="0" smtClean="0"/>
              <a:t>(</a:t>
            </a:r>
            <a:r>
              <a:rPr lang="en-US" dirty="0"/>
              <a:t>range: +/- 2</a:t>
            </a:r>
            <a:r>
              <a:rPr lang="en-US" dirty="0" smtClean="0"/>
              <a:t>)=  </a:t>
            </a:r>
            <a:r>
              <a:rPr lang="en-US" dirty="0"/>
              <a:t>1.5 x 7 + 8 = </a:t>
            </a:r>
            <a:r>
              <a:rPr lang="en-US" dirty="0">
                <a:solidFill>
                  <a:srgbClr val="FF0000"/>
                </a:solidFill>
              </a:rPr>
              <a:t>18.5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38800" y="4724400"/>
            <a:ext cx="2743200" cy="1917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/>
              <a:t>pH	  7.18</a:t>
            </a:r>
          </a:p>
          <a:p>
            <a:endParaRPr lang="en-US" dirty="0"/>
          </a:p>
          <a:p>
            <a:r>
              <a:rPr lang="en-US" dirty="0"/>
              <a:t>PCO2     20 mm Hg</a:t>
            </a:r>
          </a:p>
          <a:p>
            <a:endParaRPr lang="en-US" dirty="0"/>
          </a:p>
          <a:p>
            <a:r>
              <a:rPr lang="en-US" dirty="0"/>
              <a:t>HOC3    7 </a:t>
            </a:r>
            <a:r>
              <a:rPr lang="en-US" dirty="0" err="1"/>
              <a:t>mEq</a:t>
            </a:r>
            <a:r>
              <a:rPr lang="en-US" dirty="0"/>
              <a:t> / L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239000" y="4343400"/>
            <a:ext cx="990600" cy="1219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/>
              <a:t>pH</a:t>
            </a:r>
            <a:r>
              <a:rPr lang="en-US" sz="3200" dirty="0"/>
              <a:t>	  </a:t>
            </a:r>
            <a:r>
              <a:rPr lang="en-US" sz="3200" dirty="0" smtClean="0"/>
              <a:t>7.18</a:t>
            </a:r>
            <a:r>
              <a:rPr lang="fa-IR" sz="3200" dirty="0" smtClean="0"/>
              <a:t>  </a:t>
            </a:r>
            <a:r>
              <a:rPr lang="en-US" sz="3200" dirty="0" smtClean="0"/>
              <a:t>PCO2     </a:t>
            </a:r>
            <a:r>
              <a:rPr lang="en-US" sz="3200" dirty="0"/>
              <a:t>20 </a:t>
            </a:r>
            <a:r>
              <a:rPr lang="en-US" sz="3200" dirty="0" smtClean="0"/>
              <a:t>mmHg</a:t>
            </a:r>
            <a:r>
              <a:rPr lang="fa-IR" sz="3200" dirty="0" smtClean="0"/>
              <a:t> </a:t>
            </a:r>
            <a:r>
              <a:rPr lang="en-US" sz="3200" dirty="0" smtClean="0"/>
              <a:t>HCO3     </a:t>
            </a:r>
            <a:r>
              <a:rPr lang="en-US" sz="3200" dirty="0"/>
              <a:t>7 </a:t>
            </a:r>
            <a:r>
              <a:rPr lang="en-US" sz="3200" dirty="0" err="1"/>
              <a:t>mEq</a:t>
            </a:r>
            <a:r>
              <a:rPr lang="en-US" sz="3200" dirty="0"/>
              <a:t>/L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3327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5668963"/>
          </a:xfrm>
        </p:spPr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4:</a:t>
            </a:r>
            <a:r>
              <a:rPr lang="en-US" dirty="0" smtClean="0"/>
              <a:t> </a:t>
            </a:r>
            <a:r>
              <a:rPr lang="en-US" dirty="0"/>
              <a:t>For a metabolic acidosis, is there an increased anion gap?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170872"/>
            <a:ext cx="56388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Serum sodium		135 	</a:t>
            </a:r>
            <a:r>
              <a:rPr lang="en-US" b="1" dirty="0" err="1"/>
              <a:t>mEq</a:t>
            </a:r>
            <a:r>
              <a:rPr lang="en-US" b="1" dirty="0"/>
              <a:t>/L</a:t>
            </a:r>
          </a:p>
          <a:p>
            <a:endParaRPr lang="en-US" b="1" dirty="0"/>
          </a:p>
          <a:p>
            <a:r>
              <a:rPr lang="en-US" b="1" dirty="0"/>
              <a:t>Serum </a:t>
            </a:r>
            <a:r>
              <a:rPr lang="en-US" b="1" dirty="0" smtClean="0"/>
              <a:t>bicarbonate</a:t>
            </a:r>
            <a:r>
              <a:rPr lang="en-US" b="1" dirty="0"/>
              <a:t>	</a:t>
            </a:r>
            <a:r>
              <a:rPr lang="fa-IR" b="1" dirty="0" smtClean="0"/>
              <a:t>              </a:t>
            </a:r>
            <a:r>
              <a:rPr lang="en-US" b="1" dirty="0" smtClean="0"/>
              <a:t>7 </a:t>
            </a:r>
            <a:r>
              <a:rPr lang="fa-IR" b="1" dirty="0"/>
              <a:t> </a:t>
            </a:r>
            <a:r>
              <a:rPr lang="fa-IR" b="1" dirty="0" smtClean="0"/>
              <a:t>           </a:t>
            </a:r>
            <a:r>
              <a:rPr lang="en-US" b="1" dirty="0" err="1" smtClean="0"/>
              <a:t>Eq</a:t>
            </a:r>
            <a:r>
              <a:rPr lang="en-US" b="1" dirty="0" smtClean="0"/>
              <a:t>/L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Serum chloride		98 	</a:t>
            </a:r>
            <a:r>
              <a:rPr lang="en-US" b="1" dirty="0" err="1"/>
              <a:t>mEq</a:t>
            </a:r>
            <a:r>
              <a:rPr lang="en-US" b="1" dirty="0"/>
              <a:t>/L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4937918"/>
            <a:ext cx="7962900" cy="46166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Anion Gap</a:t>
            </a:r>
            <a:r>
              <a:rPr lang="en-US" sz="2000" b="1" dirty="0"/>
              <a:t> = </a:t>
            </a:r>
            <a:r>
              <a:rPr lang="en-US" sz="2000" b="1" dirty="0" smtClean="0"/>
              <a:t>Serum </a:t>
            </a:r>
            <a:r>
              <a:rPr lang="en-US" sz="2000" b="1" dirty="0"/>
              <a:t>Sodium </a:t>
            </a:r>
            <a:r>
              <a:rPr lang="en-US" sz="2000" b="1" dirty="0" smtClean="0"/>
              <a:t>–Serum </a:t>
            </a:r>
            <a:r>
              <a:rPr lang="en-US" sz="2000" b="1" dirty="0"/>
              <a:t>Chloride </a:t>
            </a:r>
            <a:r>
              <a:rPr lang="en-US" sz="2000" b="1" dirty="0" smtClean="0"/>
              <a:t>–Serum </a:t>
            </a:r>
            <a:r>
              <a:rPr lang="en-US" sz="2000" b="1" dirty="0"/>
              <a:t>Bicarbonate</a:t>
            </a:r>
            <a:r>
              <a:rPr lang="en-US" b="1" dirty="0"/>
              <a:t>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6720" y="5628976"/>
            <a:ext cx="7086600" cy="1200329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b="1" dirty="0"/>
              <a:t>Anion Gap </a:t>
            </a:r>
            <a:r>
              <a:rPr lang="en-US" b="1" dirty="0" smtClean="0"/>
              <a:t>= </a:t>
            </a:r>
            <a:r>
              <a:rPr lang="en-US" b="1" dirty="0"/>
              <a:t>135 - 98 -7 </a:t>
            </a:r>
            <a:r>
              <a:rPr lang="en-US" b="1" dirty="0" err="1" smtClean="0"/>
              <a:t>mEq</a:t>
            </a:r>
            <a:r>
              <a:rPr lang="en-US" b="1" dirty="0" smtClean="0"/>
              <a:t>/L = </a:t>
            </a:r>
            <a:r>
              <a:rPr lang="en-US" b="1" dirty="0"/>
              <a:t>30 </a:t>
            </a:r>
            <a:r>
              <a:rPr lang="en-US" b="1" dirty="0" err="1" smtClean="0"/>
              <a:t>mEq</a:t>
            </a:r>
            <a:r>
              <a:rPr lang="en-US" b="1" dirty="0" smtClean="0"/>
              <a:t>/L</a:t>
            </a:r>
            <a:endParaRPr lang="en-US" b="1" dirty="0"/>
          </a:p>
          <a:p>
            <a:pPr algn="ctr"/>
            <a:r>
              <a:rPr lang="en-US" b="1" dirty="0"/>
              <a:t>(ELEVATED)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/>
              <a:t>pH</a:t>
            </a:r>
            <a:r>
              <a:rPr lang="en-US" sz="3200" dirty="0"/>
              <a:t>	  </a:t>
            </a:r>
            <a:r>
              <a:rPr lang="en-US" sz="3200" dirty="0" smtClean="0"/>
              <a:t>7.18</a:t>
            </a:r>
            <a:r>
              <a:rPr lang="fa-IR" sz="3200" dirty="0" smtClean="0"/>
              <a:t>  </a:t>
            </a:r>
            <a:r>
              <a:rPr lang="en-US" sz="3200" dirty="0" smtClean="0"/>
              <a:t>PCO2     </a:t>
            </a:r>
            <a:r>
              <a:rPr lang="en-US" sz="3200" dirty="0"/>
              <a:t>20 </a:t>
            </a:r>
            <a:r>
              <a:rPr lang="en-US" sz="3200" dirty="0" smtClean="0"/>
              <a:t>mmHg</a:t>
            </a:r>
            <a:r>
              <a:rPr lang="fa-IR" sz="3200" dirty="0" smtClean="0"/>
              <a:t> </a:t>
            </a:r>
            <a:r>
              <a:rPr lang="en-US" sz="3200" dirty="0" smtClean="0"/>
              <a:t>HCO3     </a:t>
            </a:r>
            <a:r>
              <a:rPr lang="en-US" sz="3200" dirty="0"/>
              <a:t>7 </a:t>
            </a:r>
            <a:r>
              <a:rPr lang="en-US" sz="3200" dirty="0" err="1"/>
              <a:t>mEq</a:t>
            </a:r>
            <a:r>
              <a:rPr lang="en-US" sz="3200" dirty="0"/>
              <a:t>/L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083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5705929" cy="684711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chemeClr val="accent2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Rectangle 3"/>
          <p:cNvSpPr/>
          <p:nvPr/>
        </p:nvSpPr>
        <p:spPr>
          <a:xfrm rot="19230397">
            <a:off x="602364" y="2365548"/>
            <a:ext cx="7620631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روش تفسیر برگه آزمایش گاز های خون شریانی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</a:t>
            </a:r>
            <a:r>
              <a:rPr lang="en-US" b="1" dirty="0" smtClean="0"/>
              <a:t>5:</a:t>
            </a:r>
            <a:r>
              <a:rPr lang="en-US" dirty="0" smtClean="0"/>
              <a:t> </a:t>
            </a:r>
            <a:r>
              <a:rPr lang="en-US" dirty="0"/>
              <a:t>For an increased anion gap metabolic acidosis, are there other derangements?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895600"/>
            <a:ext cx="76962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/>
              <a:t>Corrected HCO3 = Patient HCO3 + (Anion Gap - 12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b="1" dirty="0"/>
              <a:t>Corrected HCO3 = 7 + (30 - 12) = </a:t>
            </a:r>
            <a:r>
              <a:rPr lang="en-US" sz="2800" b="1" dirty="0" smtClean="0">
                <a:solidFill>
                  <a:srgbClr val="FF0000"/>
                </a:solidFill>
              </a:rPr>
              <a:t>25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4633992"/>
            <a:ext cx="386214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 smtClean="0"/>
              <a:t>Normal HCO3 </a:t>
            </a:r>
            <a:r>
              <a:rPr lang="en-US" sz="3200" b="1" dirty="0"/>
              <a:t>= </a:t>
            </a:r>
            <a:r>
              <a:rPr lang="en-US" sz="3200" b="1" dirty="0" smtClean="0"/>
              <a:t>22-26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719648" y="3693806"/>
            <a:ext cx="228600" cy="12191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26989" y="5602943"/>
            <a:ext cx="6566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NO OTHER DERANGEMENTS NOTED</a:t>
            </a:r>
          </a:p>
        </p:txBody>
      </p:sp>
    </p:spTree>
    <p:extLst>
      <p:ext uri="{BB962C8B-B14F-4D97-AF65-F5344CB8AC3E}">
        <p14:creationId xmlns:p14="http://schemas.microsoft.com/office/powerpoint/2010/main" val="169294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87168"/>
              </p:ext>
            </p:extLst>
          </p:nvPr>
        </p:nvGraphicFramePr>
        <p:xfrm>
          <a:off x="609600" y="1905000"/>
          <a:ext cx="8229600" cy="4419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4419600">
                <a:tc>
                  <a:txBody>
                    <a:bodyPr/>
                    <a:lstStyle/>
                    <a:p>
                      <a:r>
                        <a:rPr lang="en-US" sz="2400" u="none" strike="noStrike" kern="1200" baseline="0" dirty="0" smtClean="0">
                          <a:solidFill>
                            <a:schemeClr val="tx1"/>
                          </a:solidFill>
                        </a:rPr>
                        <a:t>↑0.1 units in pH (alkalosis)</a:t>
                      </a:r>
                    </a:p>
                    <a:p>
                      <a:r>
                        <a:rPr lang="nl-NL" sz="2400" u="none" strike="noStrike" kern="1200" baseline="0" dirty="0" smtClean="0">
                          <a:solidFill>
                            <a:schemeClr val="tx1"/>
                          </a:solidFill>
                        </a:rPr>
                        <a:t>↓0.6 mmol/L in K+ (hypokalemia)</a:t>
                      </a:r>
                      <a:endParaRPr lang="fa-IR" sz="2400" u="none" strike="noStrike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a-IR" sz="2400" u="none" strike="noStrike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a-IR" sz="2400" u="none" strike="noStrike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nl-NL" sz="2400" u="none" strike="noStrike" kern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u="none" strike="noStrike" kern="1200" baseline="0" dirty="0" smtClean="0">
                          <a:solidFill>
                            <a:schemeClr val="tx1"/>
                          </a:solidFill>
                        </a:rPr>
                        <a:t>↓10 mmHg in CO2 (resp. alkalosis)</a:t>
                      </a:r>
                    </a:p>
                    <a:p>
                      <a:r>
                        <a:rPr lang="nl-NL" sz="2400" u="none" strike="noStrike" kern="1200" baseline="0" dirty="0" smtClean="0">
                          <a:solidFill>
                            <a:schemeClr val="tx1"/>
                          </a:solidFill>
                        </a:rPr>
                        <a:t>↓0.5 mmol/L in K+ (hypokalemia)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↓0.1 units in pH (acidosis)</a:t>
                      </a:r>
                    </a:p>
                    <a:p>
                      <a:r>
                        <a:rPr lang="en-US" sz="24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↑0.6 </a:t>
                      </a:r>
                      <a:r>
                        <a:rPr lang="en-US" sz="2400" b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sz="24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/L in K+ (hyperkalemia)</a:t>
                      </a:r>
                      <a:endParaRPr lang="fa-IR" sz="2400" b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a-IR" sz="2400" b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a-IR" sz="2400" b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↑10 mmHg in CO2 (resp. acidosis)</a:t>
                      </a:r>
                    </a:p>
                    <a:p>
                      <a:r>
                        <a:rPr lang="en-US" sz="24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↑0.5 </a:t>
                      </a:r>
                      <a:r>
                        <a:rPr lang="en-US" sz="2400" b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sz="2400" b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/L in K+ (hyperkalemia)</a:t>
                      </a:r>
                      <a:endParaRPr lang="en-US" sz="2400" b="1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mtClean="0"/>
              <a:t>تاثیرات</a:t>
            </a:r>
            <a:r>
              <a:rPr lang="en-US" smtClean="0"/>
              <a:t> Ph </a:t>
            </a:r>
            <a:r>
              <a:rPr lang="fa-IR" smtClean="0"/>
              <a:t> و</a:t>
            </a:r>
            <a:r>
              <a:rPr lang="en-US" smtClean="0"/>
              <a:t>PaCO2 </a:t>
            </a:r>
            <a:r>
              <a:rPr lang="fa-IR" smtClean="0"/>
              <a:t> بر روی </a:t>
            </a:r>
            <a:r>
              <a:rPr lang="en-US" smtClean="0"/>
              <a:t>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5791200"/>
            <a:ext cx="28264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Calibri,Bold"/>
              </a:rPr>
              <a:t>Alkalosis - Hypokalemia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05400" y="5791200"/>
            <a:ext cx="290335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latin typeface="Calibri,Bold"/>
              </a:rPr>
              <a:t>Acidosis – Hyperkalemia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0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acid_base_nom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" y="76200"/>
            <a:ext cx="901616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68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پایان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4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Types of Acid-Base Disturbances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Simple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Respiratory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mtClean="0"/>
              <a:t>Acidosis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mtClean="0"/>
              <a:t>Alkalosis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Metabolic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mtClean="0"/>
              <a:t>Acidosis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mtClean="0"/>
              <a:t>Alkalosis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mtClean="0"/>
              <a:t>Mixed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mtClean="0"/>
              <a:t>Combination of two or more of the 4 simple disturbances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3972</Words>
  <Application>Microsoft Office PowerPoint</Application>
  <PresentationFormat>On-screen Show (4:3)</PresentationFormat>
  <Paragraphs>629</Paragraphs>
  <Slides>83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8" baseType="lpstr">
      <vt:lpstr>___WRD_EMBED_SUB_39</vt:lpstr>
      <vt:lpstr>Arial</vt:lpstr>
      <vt:lpstr>B Nazanin</vt:lpstr>
      <vt:lpstr>Calibri</vt:lpstr>
      <vt:lpstr>Calibri,Bold</vt:lpstr>
      <vt:lpstr>Cambria Math</vt:lpstr>
      <vt:lpstr>Elephant</vt:lpstr>
      <vt:lpstr>Lao UI</vt:lpstr>
      <vt:lpstr>Majalla UI</vt:lpstr>
      <vt:lpstr>Times</vt:lpstr>
      <vt:lpstr>Times New Roman</vt:lpstr>
      <vt:lpstr>Wingdings</vt:lpstr>
      <vt:lpstr>Wingdings 2</vt:lpstr>
      <vt:lpstr>Wingdings 3</vt:lpstr>
      <vt:lpstr>Office Theme</vt:lpstr>
      <vt:lpstr>PowerPoint Presentation</vt:lpstr>
      <vt:lpstr>Arterial Blood Gases:  Sampling &amp; Analysis</vt:lpstr>
      <vt:lpstr>اهمیت تفسیر ABG</vt:lpstr>
      <vt:lpstr>اهداف آموزشی</vt:lpstr>
      <vt:lpstr>PowerPoint Presentation</vt:lpstr>
      <vt:lpstr>PowerPoint Presentation</vt:lpstr>
      <vt:lpstr>PowerPoint Presentation</vt:lpstr>
      <vt:lpstr>PowerPoint Presentation</vt:lpstr>
      <vt:lpstr>Types of Acid-Base Disturbances</vt:lpstr>
      <vt:lpstr>مرحله اول</vt:lpstr>
      <vt:lpstr>مرحله اول(ادامه)</vt:lpstr>
      <vt:lpstr>مثال</vt:lpstr>
      <vt:lpstr>مرحله دوم</vt:lpstr>
      <vt:lpstr>مثال</vt:lpstr>
      <vt:lpstr>مرحله سوم</vt:lpstr>
      <vt:lpstr>مثال</vt:lpstr>
      <vt:lpstr>مرحله چهارم</vt:lpstr>
      <vt:lpstr>مثال</vt:lpstr>
      <vt:lpstr>مرحله پنجم</vt:lpstr>
      <vt:lpstr>مثال</vt:lpstr>
      <vt:lpstr>مرحله ششم</vt:lpstr>
      <vt:lpstr>الف ) بدون جبران</vt:lpstr>
      <vt:lpstr>PowerPoint Presentation</vt:lpstr>
      <vt:lpstr>ب ) جبران ناقص</vt:lpstr>
      <vt:lpstr>PowerPoint Presentation</vt:lpstr>
      <vt:lpstr>ب ) جبران ناقص</vt:lpstr>
      <vt:lpstr>PowerPoint Presentation</vt:lpstr>
      <vt:lpstr>ج ) جبران کامل</vt:lpstr>
      <vt:lpstr>pH طبیعی اماPa CO2 با Hco⁻3  غیر طبیعی است. </vt:lpstr>
      <vt:lpstr>PowerPoint Presentation</vt:lpstr>
      <vt:lpstr>مثال</vt:lpstr>
      <vt:lpstr>مثال</vt:lpstr>
      <vt:lpstr>مثال</vt:lpstr>
      <vt:lpstr>مثال</vt:lpstr>
      <vt:lpstr>مثال</vt:lpstr>
      <vt:lpstr>مثال</vt:lpstr>
      <vt:lpstr>اختلالات مرکب اسید – باز  ( Mixed Disorders )</vt:lpstr>
      <vt:lpstr>PowerPoint Presentation</vt:lpstr>
      <vt:lpstr>مثال</vt:lpstr>
      <vt:lpstr>مثال</vt:lpstr>
      <vt:lpstr>PowerPoint Presentation</vt:lpstr>
      <vt:lpstr>درمان</vt:lpstr>
      <vt:lpstr>درمان اسيدوز تنفسي </vt:lpstr>
      <vt:lpstr>درمان آلكالوز تنفسي </vt:lpstr>
      <vt:lpstr>درمان اسيدوز متابوليك </vt:lpstr>
      <vt:lpstr>درمان آلكالوز متابوليك </vt:lpstr>
      <vt:lpstr>PowerPoint Presentation</vt:lpstr>
      <vt:lpstr>PowerPoint Presentation</vt:lpstr>
      <vt:lpstr>افتراق هایپر کاپنی حاد از مزمن</vt:lpstr>
      <vt:lpstr>مثال 1:</vt:lpstr>
      <vt:lpstr>مثال 2</vt:lpstr>
      <vt:lpstr>(1) ABG نکات کلیدي در تفسیر</vt:lpstr>
      <vt:lpstr>(1) ABG نکات کلیدي در تفسیر</vt:lpstr>
      <vt:lpstr>(2) ABG نکات کلیدي در تفسیر</vt:lpstr>
      <vt:lpstr>pH 7.48, PCO2 28, PO2 54</vt:lpstr>
      <vt:lpstr>pH 7.36, PCO2 54, PO2 62</vt:lpstr>
      <vt:lpstr>تغییرات HCO3وPaCO2</vt:lpstr>
      <vt:lpstr>1. اگر بیمار اسیدوز متابولیک داشت:</vt:lpstr>
      <vt:lpstr>2. اگر بیمار آلکالوز متابولیک داشت:</vt:lpstr>
      <vt:lpstr>3. اگر بیمار اسیدوز تنفسی داشت:</vt:lpstr>
      <vt:lpstr>4. اگر بیمار آلکالوز تنفسی داشت:</vt:lpstr>
      <vt:lpstr>مثال 1</vt:lpstr>
      <vt:lpstr>مثال 2</vt:lpstr>
      <vt:lpstr>مثال 3</vt:lpstr>
      <vt:lpstr>مثال 4.</vt:lpstr>
      <vt:lpstr>تغییرات  PH ناشی از تغییرات PaCo2</vt:lpstr>
      <vt:lpstr>با استفاده از این روش می توان تعیین نمود که آیا تغییرات PH انعکاسی از تغییرات CO2 است ( مشکلات خالص تنفسی ) یا بعلت تغییرات متابولیکی همراه شده با مشلات تنفسی می باشد ( Mixed ) </vt:lpstr>
      <vt:lpstr>ایجاد تغییرات بی کربنات پلاسما ناشی از تغییرات PaCO2</vt:lpstr>
      <vt:lpstr>ارتباط تغییرات PaCO2  و SBE</vt:lpstr>
      <vt:lpstr>تغییرات بی کربنات به دلیل PH </vt:lpstr>
      <vt:lpstr>مثال:</vt:lpstr>
      <vt:lpstr>محاسبه میزان سدیم بیکربنات تزریقی در اسیدوز متابولیک</vt:lpstr>
      <vt:lpstr>مثالSodium Bicarbonat :</vt:lpstr>
      <vt:lpstr>توجهات مهم در تزریق Sodium Bicarbonat </vt:lpstr>
      <vt:lpstr>تایید HCO3  از Anion Gap </vt:lpstr>
      <vt:lpstr>مثال کلی</vt:lpstr>
      <vt:lpstr>pH   7.18  PCO2     20 mmHg HCO3     7 mEq/L  </vt:lpstr>
      <vt:lpstr>pH   7.18  PCO2     20 mmHg HCO3     7 mEq/L  </vt:lpstr>
      <vt:lpstr>pH   7.18  PCO2     20 mmHg HCO3     7 mEq/L  </vt:lpstr>
      <vt:lpstr>PowerPoint Presentation</vt:lpstr>
      <vt:lpstr>PowerPoint Presentation</vt:lpstr>
      <vt:lpstr>PowerPoint Presentation</vt:lpstr>
      <vt:lpstr>پایان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Vaio</dc:creator>
  <cp:lastModifiedBy>Windows User</cp:lastModifiedBy>
  <cp:revision>207</cp:revision>
  <dcterms:created xsi:type="dcterms:W3CDTF">2006-08-16T00:00:00Z</dcterms:created>
  <dcterms:modified xsi:type="dcterms:W3CDTF">2021-03-08T04:31:14Z</dcterms:modified>
</cp:coreProperties>
</file>